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3" r:id="rId1"/>
  </p:sldMasterIdLst>
  <p:notesMasterIdLst>
    <p:notesMasterId r:id="rId16"/>
  </p:notesMasterIdLst>
  <p:sldIdLst>
    <p:sldId id="314" r:id="rId2"/>
    <p:sldId id="273" r:id="rId3"/>
    <p:sldId id="306" r:id="rId4"/>
    <p:sldId id="318" r:id="rId5"/>
    <p:sldId id="316" r:id="rId6"/>
    <p:sldId id="320" r:id="rId7"/>
    <p:sldId id="321" r:id="rId8"/>
    <p:sldId id="322" r:id="rId9"/>
    <p:sldId id="323" r:id="rId10"/>
    <p:sldId id="319" r:id="rId11"/>
    <p:sldId id="324" r:id="rId12"/>
    <p:sldId id="325" r:id="rId13"/>
    <p:sldId id="326" r:id="rId14"/>
    <p:sldId id="292" r:id="rId15"/>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modifyVerifier cryptProviderType="rsaFull" cryptAlgorithmClass="hash" cryptAlgorithmType="typeAny" cryptAlgorithmSid="4" spinCount="100000" saltData="Bh+SoD9Gm/Bu0RxwaEH1CQ==" hashData="T7FoHvxrcew53O3eMjf1w56u3EY="/>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CCCCFF"/>
    <a:srgbClr val="DFEFFD"/>
    <a:srgbClr val="C2C2C2"/>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608" autoAdjust="0"/>
  </p:normalViewPr>
  <p:slideViewPr>
    <p:cSldViewPr>
      <p:cViewPr>
        <p:scale>
          <a:sx n="50" d="100"/>
          <a:sy n="50" d="100"/>
        </p:scale>
        <p:origin x="-1944" y="4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872"/>
    </p:cViewPr>
  </p:sorterViewPr>
  <p:notesViewPr>
    <p:cSldViewPr>
      <p:cViewPr>
        <p:scale>
          <a:sx n="100" d="100"/>
          <a:sy n="100" d="100"/>
        </p:scale>
        <p:origin x="-798" y="354"/>
      </p:cViewPr>
      <p:guideLst>
        <p:guide orient="horz" pos="3110"/>
        <p:guide pos="214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IN"/>
  <c:style val="12"/>
  <c:chart>
    <c:title>
      <c:tx>
        <c:rich>
          <a:bodyPr/>
          <a:lstStyle/>
          <a:p>
            <a:pPr>
              <a:defRPr/>
            </a:pPr>
            <a:r>
              <a:rPr lang="en-US"/>
              <a:t>Risks per 10,000 exposures to an infected person</a:t>
            </a:r>
          </a:p>
        </c:rich>
      </c:tx>
      <c:layout>
        <c:manualLayout>
          <c:xMode val="edge"/>
          <c:yMode val="edge"/>
          <c:x val="0.16727240640889293"/>
          <c:y val="2.1341404793876945E-2"/>
        </c:manualLayout>
      </c:layout>
    </c:title>
    <c:view3D>
      <c:hPercent val="192"/>
      <c:depthPercent val="100"/>
      <c:rAngAx val="1"/>
    </c:view3D>
    <c:plotArea>
      <c:layout>
        <c:manualLayout>
          <c:layoutTarget val="inner"/>
          <c:xMode val="edge"/>
          <c:yMode val="edge"/>
          <c:x val="0.21996303142329243"/>
          <c:y val="0.13719512195121952"/>
          <c:w val="0.75415896487985212"/>
          <c:h val="0.76219512195121952"/>
        </c:manualLayout>
      </c:layout>
      <c:bar3DChart>
        <c:barDir val="bar"/>
        <c:grouping val="clustered"/>
        <c:varyColors val="1"/>
        <c:ser>
          <c:idx val="0"/>
          <c:order val="0"/>
          <c:dLbls>
            <c:dLbl>
              <c:idx val="0"/>
              <c:layout>
                <c:manualLayout>
                  <c:x val="3.1329075792264148E-2"/>
                  <c:y val="0"/>
                </c:manualLayout>
              </c:layout>
              <c:showVal val="1"/>
            </c:dLbl>
            <c:dLbl>
              <c:idx val="1"/>
              <c:layout>
                <c:manualLayout>
                  <c:x val="3.8558862513555857E-2"/>
                  <c:y val="0"/>
                </c:manualLayout>
              </c:layout>
              <c:showVal val="1"/>
            </c:dLbl>
            <c:dLbl>
              <c:idx val="2"/>
              <c:layout>
                <c:manualLayout>
                  <c:x val="3.8558862513555857E-2"/>
                  <c:y val="-1.1815675462780633E-2"/>
                </c:manualLayout>
              </c:layout>
              <c:showVal val="1"/>
            </c:dLbl>
            <c:dLbl>
              <c:idx val="3"/>
              <c:layout>
                <c:manualLayout>
                  <c:x val="4.0968791420653121E-2"/>
                  <c:y val="-3.6103035737591263E-17"/>
                </c:manualLayout>
              </c:layout>
              <c:showVal val="1"/>
            </c:dLbl>
            <c:showVal val="1"/>
          </c:dLbls>
          <c:cat>
            <c:strRef>
              <c:f>Sheet1!$A$2:$A$5</c:f>
              <c:strCache>
                <c:ptCount val="4"/>
                <c:pt idx="0">
                  <c:v>Anal</c:v>
                </c:pt>
                <c:pt idx="1">
                  <c:v>Receptive Vaginal</c:v>
                </c:pt>
                <c:pt idx="2">
                  <c:v>Insertive vaginal</c:v>
                </c:pt>
                <c:pt idx="3">
                  <c:v>Receptive oral </c:v>
                </c:pt>
              </c:strCache>
            </c:strRef>
          </c:cat>
          <c:val>
            <c:numRef>
              <c:f>Sheet1!$B$2:$B$5</c:f>
              <c:numCache>
                <c:formatCode>General</c:formatCode>
                <c:ptCount val="4"/>
                <c:pt idx="0">
                  <c:v>150</c:v>
                </c:pt>
                <c:pt idx="1">
                  <c:v>10</c:v>
                </c:pt>
                <c:pt idx="2">
                  <c:v>7</c:v>
                </c:pt>
                <c:pt idx="3">
                  <c:v>4</c:v>
                </c:pt>
              </c:numCache>
            </c:numRef>
          </c:val>
        </c:ser>
        <c:dLbls>
          <c:showVal val="1"/>
        </c:dLbls>
        <c:gapWidth val="40"/>
        <c:gapDepth val="0"/>
        <c:shape val="box"/>
        <c:axId val="111499904"/>
        <c:axId val="120116352"/>
        <c:axId val="0"/>
      </c:bar3DChart>
      <c:catAx>
        <c:axId val="111499904"/>
        <c:scaling>
          <c:orientation val="minMax"/>
        </c:scaling>
        <c:axPos val="l"/>
        <c:numFmt formatCode="General" sourceLinked="1"/>
        <c:tickLblPos val="low"/>
        <c:txPr>
          <a:bodyPr rot="0" vert="horz"/>
          <a:lstStyle/>
          <a:p>
            <a:pPr>
              <a:defRPr/>
            </a:pPr>
            <a:endParaRPr lang="en-US"/>
          </a:p>
        </c:txPr>
        <c:crossAx val="120116352"/>
        <c:crosses val="autoZero"/>
        <c:auto val="1"/>
        <c:lblAlgn val="ctr"/>
        <c:lblOffset val="100"/>
        <c:tickLblSkip val="1"/>
        <c:tickMarkSkip val="1"/>
      </c:catAx>
      <c:valAx>
        <c:axId val="120116352"/>
        <c:scaling>
          <c:orientation val="minMax"/>
        </c:scaling>
        <c:axPos val="b"/>
        <c:numFmt formatCode="General" sourceLinked="1"/>
        <c:tickLblPos val="nextTo"/>
        <c:txPr>
          <a:bodyPr rot="0" vert="horz"/>
          <a:lstStyle/>
          <a:p>
            <a:pPr>
              <a:defRPr/>
            </a:pPr>
            <a:endParaRPr lang="en-US"/>
          </a:p>
        </c:txPr>
        <c:crossAx val="111499904"/>
        <c:crosses val="autoZero"/>
        <c:crossBetween val="between"/>
      </c:valAx>
    </c:plotArea>
    <c:plotVisOnly val="1"/>
    <c:dispBlanksAs val="gap"/>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D3059A09-E218-4101-B73E-272823FE1E43}" type="datetimeFigureOut">
              <a:rPr lang="en-US"/>
              <a:pPr>
                <a:defRPr/>
              </a:pPr>
              <a:t>9/7/2011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691063"/>
            <a:ext cx="5438775" cy="4443412"/>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41024412-9FAA-414B-8A2D-964ADB3D0C1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Introduce the session to the participants. </a:t>
            </a:r>
          </a:p>
          <a:p>
            <a:pPr eaLnBrk="1" hangingPunct="1">
              <a:spcBef>
                <a:spcPct val="0"/>
              </a:spcBef>
            </a:pPr>
            <a:endParaRPr lang="en-US" smtClean="0"/>
          </a:p>
          <a:p>
            <a:pPr eaLnBrk="1" hangingPunct="1">
              <a:spcBef>
                <a:spcPct val="0"/>
              </a:spcBef>
            </a:pPr>
            <a:endParaRPr lang="en-US" smtClean="0"/>
          </a:p>
        </p:txBody>
      </p:sp>
      <p:sp>
        <p:nvSpPr>
          <p:cNvPr id="737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76B571-EBE6-4FE8-AE1A-71864227B0BF}"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sz="1200" b="1" kern="1200" dirty="0" smtClean="0">
                <a:solidFill>
                  <a:schemeClr val="tx1"/>
                </a:solidFill>
                <a:latin typeface="+mn-lt"/>
                <a:ea typeface="+mn-ea"/>
                <a:cs typeface="+mn-cs"/>
              </a:rPr>
              <a:t>As we see, there are many overlaps in sexual behaviours.</a:t>
            </a:r>
            <a:r>
              <a:rPr lang="en-US" sz="1200" b="1" kern="1200" baseline="0" dirty="0" smtClean="0">
                <a:solidFill>
                  <a:schemeClr val="tx1"/>
                </a:solidFill>
                <a:latin typeface="+mn-lt"/>
                <a:ea typeface="+mn-ea"/>
                <a:cs typeface="+mn-cs"/>
              </a:rPr>
              <a:t> It is important not to put people into slots: “So-and-so is </a:t>
            </a:r>
            <a:r>
              <a:rPr lang="en-US" sz="1200" b="1" kern="1200" baseline="0" dirty="0" err="1" smtClean="0">
                <a:solidFill>
                  <a:schemeClr val="tx1"/>
                </a:solidFill>
                <a:latin typeface="+mn-lt"/>
                <a:ea typeface="+mn-ea"/>
                <a:cs typeface="+mn-cs"/>
              </a:rPr>
              <a:t>kothi</a:t>
            </a:r>
            <a:r>
              <a:rPr lang="en-US" sz="1200" b="1" kern="1200" baseline="0" dirty="0" smtClean="0">
                <a:solidFill>
                  <a:schemeClr val="tx1"/>
                </a:solidFill>
                <a:latin typeface="+mn-lt"/>
                <a:ea typeface="+mn-ea"/>
                <a:cs typeface="+mn-cs"/>
              </a:rPr>
              <a:t>…”</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Therefore, when assessing Behaviour and Risk in MSM Clients</a:t>
            </a:r>
          </a:p>
          <a:p>
            <a:r>
              <a:rPr lang="en-US" sz="1200" kern="1200" dirty="0" err="1" smtClean="0">
                <a:solidFill>
                  <a:schemeClr val="tx1"/>
                </a:solidFill>
                <a:latin typeface="+mn-lt"/>
                <a:ea typeface="+mn-ea"/>
                <a:cs typeface="+mn-cs"/>
              </a:rPr>
              <a:t>Chakrapani</a:t>
            </a:r>
            <a:r>
              <a:rPr lang="en-US" sz="1200" kern="1200" dirty="0" smtClean="0">
                <a:solidFill>
                  <a:schemeClr val="tx1"/>
                </a:solidFill>
                <a:latin typeface="+mn-lt"/>
                <a:ea typeface="+mn-ea"/>
                <a:cs typeface="+mn-cs"/>
              </a:rPr>
              <a:t> (2005) suggests that it is important to: </a:t>
            </a:r>
          </a:p>
          <a:p>
            <a:r>
              <a:rPr lang="en-US" sz="1200" kern="1200" dirty="0" smtClean="0">
                <a:solidFill>
                  <a:schemeClr val="tx1"/>
                </a:solidFill>
                <a:latin typeface="+mn-lt"/>
                <a:ea typeface="+mn-ea"/>
                <a:cs typeface="+mn-cs"/>
              </a:rPr>
              <a:t>Ask about same sex behaviour or bisexual behaviour in ALL male clients</a:t>
            </a:r>
          </a:p>
          <a:p>
            <a:r>
              <a:rPr lang="en-US" sz="1200" kern="1200" dirty="0" smtClean="0">
                <a:solidFill>
                  <a:schemeClr val="tx1"/>
                </a:solidFill>
                <a:latin typeface="+mn-lt"/>
                <a:ea typeface="+mn-ea"/>
                <a:cs typeface="+mn-cs"/>
              </a:rPr>
              <a:t>Ask about same sex behaviour even in married men</a:t>
            </a:r>
          </a:p>
          <a:p>
            <a:r>
              <a:rPr lang="en-US" sz="1200" kern="1200" dirty="0" smtClean="0">
                <a:solidFill>
                  <a:schemeClr val="tx1"/>
                </a:solidFill>
                <a:latin typeface="+mn-lt"/>
                <a:ea typeface="+mn-ea"/>
                <a:cs typeface="+mn-cs"/>
              </a:rPr>
              <a:t>Ask about same sex behaviour across all age groups</a:t>
            </a:r>
          </a:p>
          <a:p>
            <a:r>
              <a:rPr lang="en-US" sz="1200" kern="1200" dirty="0" smtClean="0">
                <a:solidFill>
                  <a:schemeClr val="tx1"/>
                </a:solidFill>
                <a:latin typeface="+mn-lt"/>
                <a:ea typeface="+mn-ea"/>
                <a:cs typeface="+mn-cs"/>
              </a:rPr>
              <a:t>Ask about heterosexual behaviour in self-identified homosexual men</a:t>
            </a:r>
          </a:p>
          <a:p>
            <a:r>
              <a:rPr lang="en-US" sz="1200" kern="1200" dirty="0" smtClean="0">
                <a:solidFill>
                  <a:schemeClr val="tx1"/>
                </a:solidFill>
                <a:latin typeface="+mn-lt"/>
                <a:ea typeface="+mn-ea"/>
                <a:cs typeface="+mn-cs"/>
              </a:rPr>
              <a:t>Ask about male steady partners of self-identified homosexual men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7762F8A-E7FD-4A48-9B2F-1FA1360456B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b="1" dirty="0" smtClean="0"/>
              <a:t>Working to Reduce Risk in MSM Clients</a:t>
            </a:r>
          </a:p>
          <a:p>
            <a:r>
              <a:rPr lang="en-US" sz="1200" kern="1200" dirty="0" err="1" smtClean="0">
                <a:solidFill>
                  <a:schemeClr val="tx1"/>
                </a:solidFill>
                <a:latin typeface="+mn-lt"/>
                <a:ea typeface="+mn-ea"/>
                <a:cs typeface="+mn-cs"/>
              </a:rPr>
              <a:t>Behavioural</a:t>
            </a:r>
            <a:r>
              <a:rPr lang="en-US" sz="1200" kern="1200" dirty="0" smtClean="0">
                <a:solidFill>
                  <a:schemeClr val="tx1"/>
                </a:solidFill>
                <a:latin typeface="+mn-lt"/>
                <a:ea typeface="+mn-ea"/>
                <a:cs typeface="+mn-cs"/>
              </a:rPr>
              <a:t> risk reduction measures for MSMs involve:</a:t>
            </a:r>
          </a:p>
          <a:p>
            <a:pPr>
              <a:buFont typeface="Arial" pitchFamily="34" charset="0"/>
              <a:buChar char="•"/>
            </a:pPr>
            <a:r>
              <a:rPr lang="en-US" sz="1200" kern="1200" dirty="0" smtClean="0">
                <a:solidFill>
                  <a:schemeClr val="tx1"/>
                </a:solidFill>
                <a:latin typeface="+mn-lt"/>
                <a:ea typeface="+mn-ea"/>
                <a:cs typeface="+mn-cs"/>
              </a:rPr>
              <a:t>Reducing the number of sexual partners.</a:t>
            </a:r>
          </a:p>
          <a:p>
            <a:pPr>
              <a:buFont typeface="Arial" pitchFamily="34" charset="0"/>
              <a:buChar char="•"/>
            </a:pPr>
            <a:r>
              <a:rPr lang="en-US" sz="1200" kern="1200" dirty="0" smtClean="0">
                <a:solidFill>
                  <a:schemeClr val="tx1"/>
                </a:solidFill>
                <a:latin typeface="+mn-lt"/>
                <a:ea typeface="+mn-ea"/>
                <a:cs typeface="+mn-cs"/>
              </a:rPr>
              <a:t>Using a fresh condom consistently during every act of sex.</a:t>
            </a:r>
          </a:p>
          <a:p>
            <a:pPr>
              <a:buFont typeface="Arial" pitchFamily="34" charset="0"/>
              <a:buChar char="•"/>
            </a:pPr>
            <a:r>
              <a:rPr lang="en-US" sz="1200" kern="1200" dirty="0" smtClean="0">
                <a:solidFill>
                  <a:schemeClr val="tx1"/>
                </a:solidFill>
                <a:latin typeface="+mn-lt"/>
                <a:ea typeface="+mn-ea"/>
                <a:cs typeface="+mn-cs"/>
              </a:rPr>
              <a:t>Moving from more risky sexual acts to less risky acts – for instance, reducing anal sex.</a:t>
            </a:r>
          </a:p>
          <a:p>
            <a:pPr>
              <a:buFont typeface="Arial" pitchFamily="34" charset="0"/>
              <a:buChar char="•"/>
            </a:pPr>
            <a:r>
              <a:rPr lang="en-US" sz="1200" kern="1200" dirty="0" smtClean="0">
                <a:solidFill>
                  <a:schemeClr val="tx1"/>
                </a:solidFill>
                <a:latin typeface="+mn-lt"/>
                <a:ea typeface="+mn-ea"/>
                <a:cs typeface="+mn-cs"/>
              </a:rPr>
              <a:t>Engaging in non-penetrative sex options – e.g., mutual masturbation, hugging, kissing, licking, fingering (using a finger in the anus to stimulate sexual pleasure) </a:t>
            </a:r>
          </a:p>
          <a:p>
            <a:r>
              <a:rPr lang="en-US" sz="1200" kern="1200" dirty="0" smtClean="0">
                <a:solidFill>
                  <a:schemeClr val="tx1"/>
                </a:solidFill>
                <a:latin typeface="+mn-lt"/>
                <a:ea typeface="+mn-ea"/>
                <a:cs typeface="+mn-cs"/>
              </a:rPr>
              <a:t>At the post-test session, an ICTC counsellor will have a chance to reinforce any risk reduction measures suggested at the pre-test session.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7762F8A-E7FD-4A48-9B2F-1FA1360456B2}"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This</a:t>
            </a:r>
            <a:r>
              <a:rPr lang="en-US" sz="1200" kern="1200" baseline="0" dirty="0" smtClean="0">
                <a:solidFill>
                  <a:schemeClr val="tx1"/>
                </a:solidFill>
                <a:latin typeface="+mn-lt"/>
                <a:ea typeface="+mn-ea"/>
                <a:cs typeface="+mn-cs"/>
              </a:rPr>
              <a:t> activity is a practice session on Risk Assessment and Risk Reduction</a:t>
            </a:r>
            <a:r>
              <a:rPr lang="en-US" sz="1200" kern="1200" dirty="0" smtClean="0">
                <a:solidFill>
                  <a:schemeClr val="tx1"/>
                </a:solidFill>
                <a:latin typeface="+mn-lt"/>
                <a:ea typeface="+mn-ea"/>
                <a:cs typeface="+mn-cs"/>
              </a:rPr>
              <a:t>. </a:t>
            </a:r>
          </a:p>
          <a:p>
            <a:pPr lvl="0"/>
            <a:endParaRPr lang="en-US" sz="1200" kern="120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Please refer to the Trainer’s guide for details</a:t>
            </a: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7762F8A-E7FD-4A48-9B2F-1FA1360456B2}"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This</a:t>
            </a:r>
            <a:r>
              <a:rPr lang="en-US" sz="1200" kern="1200" baseline="0" dirty="0" smtClean="0">
                <a:solidFill>
                  <a:schemeClr val="tx1"/>
                </a:solidFill>
                <a:latin typeface="+mn-lt"/>
                <a:ea typeface="+mn-ea"/>
                <a:cs typeface="+mn-cs"/>
              </a:rPr>
              <a:t> activity is a practice session on Risk Assessment and Risk Reduction</a:t>
            </a:r>
            <a:r>
              <a:rPr lang="en-US" sz="1200" kern="1200" dirty="0" smtClean="0">
                <a:solidFill>
                  <a:schemeClr val="tx1"/>
                </a:solidFill>
                <a:latin typeface="+mn-lt"/>
                <a:ea typeface="+mn-ea"/>
                <a:cs typeface="+mn-cs"/>
              </a:rPr>
              <a:t>. </a:t>
            </a:r>
          </a:p>
          <a:p>
            <a:pPr lvl="0"/>
            <a:r>
              <a:rPr lang="en-US" sz="1200" kern="1200" dirty="0" smtClean="0">
                <a:solidFill>
                  <a:schemeClr val="tx1"/>
                </a:solidFill>
                <a:latin typeface="+mn-lt"/>
                <a:ea typeface="+mn-ea"/>
                <a:cs typeface="+mn-cs"/>
              </a:rPr>
              <a:t>These are the Debriefing</a:t>
            </a:r>
            <a:r>
              <a:rPr lang="en-US" sz="1200" kern="1200" baseline="0" dirty="0" smtClean="0">
                <a:solidFill>
                  <a:schemeClr val="tx1"/>
                </a:solidFill>
                <a:latin typeface="+mn-lt"/>
                <a:ea typeface="+mn-ea"/>
                <a:cs typeface="+mn-cs"/>
              </a:rPr>
              <a:t> Questions</a:t>
            </a:r>
            <a:endParaRPr lang="en-US" sz="1200" kern="1200" dirty="0" smtClean="0">
              <a:solidFill>
                <a:schemeClr val="tx1"/>
              </a:solidFill>
              <a:latin typeface="+mn-lt"/>
              <a:ea typeface="+mn-ea"/>
              <a:cs typeface="+mn-cs"/>
            </a:endParaRPr>
          </a:p>
          <a:p>
            <a:pPr lvl="0"/>
            <a:endParaRPr lang="en-US" sz="1200" kern="120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Please refer to the Trainer’s guide for details</a:t>
            </a: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7762F8A-E7FD-4A48-9B2F-1FA1360456B2}"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40000" lnSpcReduction="20000"/>
          </a:bodyPr>
          <a:lstStyle/>
          <a:p>
            <a:pPr>
              <a:defRPr/>
            </a:pPr>
            <a:r>
              <a:rPr lang="en-US" b="1" dirty="0" smtClean="0"/>
              <a:t>Summing Up</a:t>
            </a:r>
          </a:p>
          <a:p>
            <a:pPr>
              <a:defRPr/>
            </a:pPr>
            <a:endParaRPr lang="en-US" dirty="0" smtClean="0"/>
          </a:p>
          <a:p>
            <a:r>
              <a:rPr lang="en-US" sz="1200" b="0" dirty="0" smtClean="0">
                <a:solidFill>
                  <a:schemeClr val="tx1"/>
                </a:solidFill>
              </a:rPr>
              <a:t>It is important for the counsellor to demonstrate a non-judgmental attitude: Rather than scold clients for inability to use a condom consistently, or unwillingness to do so, the counsellor should explore the reasons, and present a balanced view of the risks and advantages of sticking with the current behaviour versus changing it towards less risky practices.</a:t>
            </a:r>
          </a:p>
          <a:p>
            <a:endParaRPr lang="en-US" sz="1200" b="0" dirty="0" smtClean="0">
              <a:solidFill>
                <a:schemeClr val="tx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dirty="0" smtClean="0">
                <a:solidFill>
                  <a:schemeClr val="tx1"/>
                </a:solidFill>
              </a:rPr>
              <a:t>Trying to reform MSMs or cure them of their “gay nature” IS NOT counselling.</a:t>
            </a:r>
          </a:p>
          <a:p>
            <a:endParaRPr lang="en-US" sz="1200" b="0" dirty="0">
              <a:solidFill>
                <a:schemeClr val="tx1"/>
              </a:solidFill>
            </a:endParaRPr>
          </a:p>
        </p:txBody>
      </p:sp>
      <p:sp>
        <p:nvSpPr>
          <p:cNvPr id="4" name="Slide Number Placeholder 3"/>
          <p:cNvSpPr>
            <a:spLocks noGrp="1"/>
          </p:cNvSpPr>
          <p:nvPr>
            <p:ph type="sldNum" sz="quarter" idx="5"/>
          </p:nvPr>
        </p:nvSpPr>
        <p:spPr/>
        <p:txBody>
          <a:bodyPr/>
          <a:lstStyle/>
          <a:p>
            <a:pPr>
              <a:defRPr/>
            </a:pPr>
            <a:fld id="{26C428A1-D2C6-4EFD-AF2C-B1E7FAC91823}" type="slidenum">
              <a:rPr lang="en-US" smtClean="0"/>
              <a:pPr>
                <a:defRPr/>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Explain the objectives of the session</a:t>
            </a:r>
          </a:p>
        </p:txBody>
      </p:sp>
      <p:sp>
        <p:nvSpPr>
          <p:cNvPr id="4" name="Slide Number Placeholder 3"/>
          <p:cNvSpPr>
            <a:spLocks noGrp="1"/>
          </p:cNvSpPr>
          <p:nvPr>
            <p:ph type="sldNum" sz="quarter" idx="5"/>
          </p:nvPr>
        </p:nvSpPr>
        <p:spPr/>
        <p:txBody>
          <a:bodyPr/>
          <a:lstStyle/>
          <a:p>
            <a:pPr>
              <a:defRPr/>
            </a:pPr>
            <a:fld id="{58386D59-ABB5-49A4-A5BB-86FD01EA6E7F}"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Please refer to the Trainer’s guide for details</a:t>
            </a:r>
          </a:p>
          <a:p>
            <a:endParaRPr lang="en-US" dirty="0" smtClean="0"/>
          </a:p>
          <a:p>
            <a:r>
              <a:rPr lang="en-US" dirty="0" smtClean="0"/>
              <a:t>This is an animated slide which will reveal statements on every mouse click.</a:t>
            </a:r>
          </a:p>
          <a:p>
            <a:endParaRPr lang="en-US" dirty="0" smtClean="0"/>
          </a:p>
        </p:txBody>
      </p:sp>
      <p:sp>
        <p:nvSpPr>
          <p:cNvPr id="4" name="Slide Number Placeholder 3"/>
          <p:cNvSpPr>
            <a:spLocks noGrp="1"/>
          </p:cNvSpPr>
          <p:nvPr>
            <p:ph type="sldNum" sz="quarter" idx="5"/>
          </p:nvPr>
        </p:nvSpPr>
        <p:spPr/>
        <p:txBody>
          <a:bodyPr/>
          <a:lstStyle/>
          <a:p>
            <a:pPr>
              <a:defRPr/>
            </a:pPr>
            <a:fld id="{958CA766-B055-405B-903C-E05EA66F5204}"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sz="1200" b="1" kern="1200" dirty="0" smtClean="0">
                <a:solidFill>
                  <a:schemeClr val="tx1"/>
                </a:solidFill>
                <a:latin typeface="+mn-lt"/>
                <a:ea typeface="+mn-ea"/>
                <a:cs typeface="+mn-cs"/>
              </a:rPr>
              <a:t>Let us review Some Common Terms </a:t>
            </a:r>
          </a:p>
          <a:p>
            <a:r>
              <a:rPr lang="en-US" sz="1200" kern="1200" dirty="0" smtClean="0">
                <a:solidFill>
                  <a:schemeClr val="tx1"/>
                </a:solidFill>
                <a:latin typeface="+mn-lt"/>
                <a:ea typeface="+mn-ea"/>
                <a:cs typeface="+mn-cs"/>
              </a:rPr>
              <a:t>Though this section begins with some terms the ICTC counsellor should realize that it is important not to try to fit an MSM client into a neat box. </a:t>
            </a:r>
          </a:p>
          <a:p>
            <a:endParaRPr lang="en-US" sz="1200" kern="1200" dirty="0" smtClean="0">
              <a:solidFill>
                <a:schemeClr val="tx1"/>
              </a:solidFill>
              <a:latin typeface="+mn-lt"/>
              <a:ea typeface="+mn-ea"/>
              <a:cs typeface="+mn-cs"/>
            </a:endParaRPr>
          </a:p>
          <a:p>
            <a:r>
              <a:rPr lang="en-US" sz="1200" b="1" i="1" kern="1200" dirty="0" err="1" smtClean="0">
                <a:solidFill>
                  <a:schemeClr val="tx1"/>
                </a:solidFill>
                <a:latin typeface="+mn-lt"/>
                <a:ea typeface="+mn-ea"/>
                <a:cs typeface="+mn-cs"/>
              </a:rPr>
              <a:t>Kothis</a:t>
            </a:r>
            <a:endParaRPr lang="en-US" sz="1200" b="1" kern="1200" dirty="0" smtClean="0">
              <a:solidFill>
                <a:schemeClr val="tx1"/>
              </a:solidFill>
              <a:latin typeface="+mn-lt"/>
              <a:ea typeface="+mn-ea"/>
              <a:cs typeface="+mn-cs"/>
            </a:endParaRPr>
          </a:p>
          <a:p>
            <a:r>
              <a:rPr lang="en-US" sz="1200" i="1" kern="1200" dirty="0" err="1" smtClean="0">
                <a:solidFill>
                  <a:schemeClr val="tx1"/>
                </a:solidFill>
                <a:latin typeface="+mn-lt"/>
                <a:ea typeface="+mn-ea"/>
                <a:cs typeface="+mn-cs"/>
              </a:rPr>
              <a:t>Kothis</a:t>
            </a:r>
            <a:r>
              <a:rPr lang="en-US" sz="1200" kern="1200" dirty="0" smtClean="0">
                <a:solidFill>
                  <a:schemeClr val="tx1"/>
                </a:solidFill>
                <a:latin typeface="+mn-lt"/>
                <a:ea typeface="+mn-ea"/>
                <a:cs typeface="+mn-cs"/>
              </a:rPr>
              <a:t> are more recognizable among the MSM community because of their visible feminine mannerisms. They may or may not adopt feminine clothing. They are generally receptive partners in the sex encounter. </a:t>
            </a:r>
            <a:r>
              <a:rPr lang="en-US" sz="1200" i="1" kern="1200" dirty="0" err="1" smtClean="0">
                <a:solidFill>
                  <a:schemeClr val="tx1"/>
                </a:solidFill>
                <a:latin typeface="+mn-lt"/>
                <a:ea typeface="+mn-ea"/>
                <a:cs typeface="+mn-cs"/>
              </a:rPr>
              <a:t>Kothis</a:t>
            </a:r>
            <a:r>
              <a:rPr lang="en-US" sz="1200" kern="1200" dirty="0" smtClean="0">
                <a:solidFill>
                  <a:schemeClr val="tx1"/>
                </a:solidFill>
                <a:latin typeface="+mn-lt"/>
                <a:ea typeface="+mn-ea"/>
                <a:cs typeface="+mn-cs"/>
              </a:rPr>
              <a:t> generally come from a lower socioeconomic background. Some of them engage in survival-based sex work. However, among </a:t>
            </a:r>
            <a:r>
              <a:rPr lang="en-US" sz="1200" i="1" kern="1200" dirty="0" err="1" smtClean="0">
                <a:solidFill>
                  <a:schemeClr val="tx1"/>
                </a:solidFill>
                <a:latin typeface="+mn-lt"/>
                <a:ea typeface="+mn-ea"/>
                <a:cs typeface="+mn-cs"/>
              </a:rPr>
              <a:t>kothis</a:t>
            </a:r>
            <a:r>
              <a:rPr lang="en-US" sz="1200" kern="1200" dirty="0" smtClean="0">
                <a:solidFill>
                  <a:schemeClr val="tx1"/>
                </a:solidFill>
                <a:latin typeface="+mn-lt"/>
                <a:ea typeface="+mn-ea"/>
                <a:cs typeface="+mn-cs"/>
              </a:rPr>
              <a:t>, there are a significant number who may identify themselves as </a:t>
            </a:r>
            <a:r>
              <a:rPr lang="en-US" sz="1200" i="1" kern="1200" dirty="0" err="1" smtClean="0">
                <a:solidFill>
                  <a:schemeClr val="tx1"/>
                </a:solidFill>
                <a:latin typeface="+mn-lt"/>
                <a:ea typeface="+mn-ea"/>
                <a:cs typeface="+mn-cs"/>
              </a:rPr>
              <a:t>kothi</a:t>
            </a:r>
            <a:r>
              <a:rPr lang="en-US" sz="1200" kern="1200" dirty="0" smtClean="0">
                <a:solidFill>
                  <a:schemeClr val="tx1"/>
                </a:solidFill>
                <a:latin typeface="+mn-lt"/>
                <a:ea typeface="+mn-ea"/>
                <a:cs typeface="+mn-cs"/>
              </a:rPr>
              <a:t> but who also penetrate their male partners. In North India, these individuals may be identified by the term ‘</a:t>
            </a:r>
            <a:r>
              <a:rPr lang="en-US" sz="1200" i="1" kern="1200" dirty="0" err="1" smtClean="0">
                <a:solidFill>
                  <a:schemeClr val="tx1"/>
                </a:solidFill>
                <a:latin typeface="+mn-lt"/>
                <a:ea typeface="+mn-ea"/>
                <a:cs typeface="+mn-cs"/>
              </a:rPr>
              <a:t>Khada</a:t>
            </a:r>
            <a:r>
              <a:rPr lang="en-US" sz="1200" i="1" kern="1200" dirty="0" smtClean="0">
                <a:solidFill>
                  <a:schemeClr val="tx1"/>
                </a:solidFill>
                <a:latin typeface="+mn-lt"/>
                <a:ea typeface="+mn-ea"/>
                <a:cs typeface="+mn-cs"/>
              </a:rPr>
              <a:t> </a:t>
            </a:r>
            <a:r>
              <a:rPr lang="en-US" sz="1200" i="1" kern="1200" dirty="0" err="1" smtClean="0">
                <a:solidFill>
                  <a:schemeClr val="tx1"/>
                </a:solidFill>
                <a:latin typeface="+mn-lt"/>
                <a:ea typeface="+mn-ea"/>
                <a:cs typeface="+mn-cs"/>
              </a:rPr>
              <a:t>Kothi</a:t>
            </a:r>
            <a:r>
              <a:rPr lang="en-US" sz="1200" kern="1200" dirty="0" smtClean="0">
                <a:solidFill>
                  <a:schemeClr val="tx1"/>
                </a:solidFill>
                <a:latin typeface="+mn-lt"/>
                <a:ea typeface="+mn-ea"/>
                <a:cs typeface="+mn-cs"/>
              </a:rPr>
              <a:t>.’ Further, many </a:t>
            </a:r>
            <a:r>
              <a:rPr lang="en-US" sz="1200" i="1" kern="1200" dirty="0" err="1" smtClean="0">
                <a:solidFill>
                  <a:schemeClr val="tx1"/>
                </a:solidFill>
                <a:latin typeface="+mn-lt"/>
                <a:ea typeface="+mn-ea"/>
                <a:cs typeface="+mn-cs"/>
              </a:rPr>
              <a:t>kothi</a:t>
            </a:r>
            <a:r>
              <a:rPr lang="en-US" sz="1200" kern="1200" dirty="0" smtClean="0">
                <a:solidFill>
                  <a:schemeClr val="tx1"/>
                </a:solidFill>
                <a:latin typeface="+mn-lt"/>
                <a:ea typeface="+mn-ea"/>
                <a:cs typeface="+mn-cs"/>
              </a:rPr>
              <a:t> men also engage in sex with women and may get married to a woman. </a:t>
            </a:r>
            <a:r>
              <a:rPr lang="en-US" sz="1200" kern="1200" dirty="0" err="1" smtClean="0">
                <a:solidFill>
                  <a:schemeClr val="tx1"/>
                </a:solidFill>
                <a:latin typeface="+mn-lt"/>
                <a:ea typeface="+mn-ea"/>
                <a:cs typeface="+mn-cs"/>
              </a:rPr>
              <a:t>Behavioural</a:t>
            </a:r>
            <a:r>
              <a:rPr lang="en-US" sz="1200" kern="1200" dirty="0" smtClean="0">
                <a:solidFill>
                  <a:schemeClr val="tx1"/>
                </a:solidFill>
                <a:latin typeface="+mn-lt"/>
                <a:ea typeface="+mn-ea"/>
                <a:cs typeface="+mn-cs"/>
              </a:rPr>
              <a:t> surveillance shows that MSMs who report marrying a female could range anywhere from 10% to 56% (NACO, 2006). </a:t>
            </a:r>
          </a:p>
          <a:p>
            <a:endParaRPr lang="en-US" sz="1200" kern="1200" dirty="0" smtClean="0">
              <a:solidFill>
                <a:schemeClr val="tx1"/>
              </a:solidFill>
              <a:latin typeface="+mn-lt"/>
              <a:ea typeface="+mn-ea"/>
              <a:cs typeface="+mn-cs"/>
            </a:endParaRPr>
          </a:p>
          <a:p>
            <a:r>
              <a:rPr lang="en-US" sz="1200" b="1" i="1" kern="1200" dirty="0" err="1" smtClean="0">
                <a:solidFill>
                  <a:schemeClr val="tx1"/>
                </a:solidFill>
                <a:latin typeface="+mn-lt"/>
                <a:ea typeface="+mn-ea"/>
                <a:cs typeface="+mn-cs"/>
              </a:rPr>
              <a:t>Panthis</a:t>
            </a:r>
            <a:r>
              <a:rPr lang="en-US" sz="1200" b="1" kern="1200" dirty="0" smtClean="0">
                <a:solidFill>
                  <a:schemeClr val="tx1"/>
                </a:solidFill>
                <a:latin typeface="+mn-lt"/>
                <a:ea typeface="+mn-ea"/>
                <a:cs typeface="+mn-cs"/>
              </a:rPr>
              <a:t> </a:t>
            </a:r>
          </a:p>
          <a:p>
            <a:r>
              <a:rPr lang="en-US" sz="1200" i="1" kern="1200" dirty="0" err="1" smtClean="0">
                <a:solidFill>
                  <a:schemeClr val="tx1"/>
                </a:solidFill>
                <a:latin typeface="+mn-lt"/>
                <a:ea typeface="+mn-ea"/>
                <a:cs typeface="+mn-cs"/>
              </a:rPr>
              <a:t>Panthi</a:t>
            </a:r>
            <a:r>
              <a:rPr lang="en-US" sz="1200" kern="1200" dirty="0" smtClean="0">
                <a:solidFill>
                  <a:schemeClr val="tx1"/>
                </a:solidFill>
                <a:latin typeface="+mn-lt"/>
                <a:ea typeface="+mn-ea"/>
                <a:cs typeface="+mn-cs"/>
              </a:rPr>
              <a:t> is the term used by </a:t>
            </a:r>
            <a:r>
              <a:rPr lang="en-US" sz="1200" i="1" kern="1200" dirty="0" err="1" smtClean="0">
                <a:solidFill>
                  <a:schemeClr val="tx1"/>
                </a:solidFill>
                <a:latin typeface="+mn-lt"/>
                <a:ea typeface="+mn-ea"/>
                <a:cs typeface="+mn-cs"/>
              </a:rPr>
              <a:t>kothi</a:t>
            </a:r>
            <a:r>
              <a:rPr lang="en-US" sz="1200" kern="1200" dirty="0" smtClean="0">
                <a:solidFill>
                  <a:schemeClr val="tx1"/>
                </a:solidFill>
                <a:latin typeface="+mn-lt"/>
                <a:ea typeface="+mn-ea"/>
                <a:cs typeface="+mn-cs"/>
              </a:rPr>
              <a:t> men and by </a:t>
            </a:r>
            <a:r>
              <a:rPr lang="en-US" sz="1200" i="1" kern="1200" dirty="0" err="1" smtClean="0">
                <a:solidFill>
                  <a:schemeClr val="tx1"/>
                </a:solidFill>
                <a:latin typeface="+mn-lt"/>
                <a:ea typeface="+mn-ea"/>
                <a:cs typeface="+mn-cs"/>
              </a:rPr>
              <a:t>hijras</a:t>
            </a:r>
            <a:r>
              <a:rPr lang="en-US" sz="1200" kern="1200" dirty="0" smtClean="0">
                <a:solidFill>
                  <a:schemeClr val="tx1"/>
                </a:solidFill>
                <a:latin typeface="+mn-lt"/>
                <a:ea typeface="+mn-ea"/>
                <a:cs typeface="+mn-cs"/>
              </a:rPr>
              <a:t> to refer to their sexual partners. They are also sometimes called </a:t>
            </a:r>
            <a:r>
              <a:rPr lang="en-US" sz="1200" i="1" kern="1200" dirty="0" err="1" smtClean="0">
                <a:solidFill>
                  <a:schemeClr val="tx1"/>
                </a:solidFill>
                <a:latin typeface="+mn-lt"/>
                <a:ea typeface="+mn-ea"/>
                <a:cs typeface="+mn-cs"/>
              </a:rPr>
              <a:t>Kowriya</a:t>
            </a:r>
            <a:r>
              <a:rPr lang="en-US" sz="1200" kern="1200" dirty="0" smtClean="0">
                <a:solidFill>
                  <a:schemeClr val="tx1"/>
                </a:solidFill>
                <a:latin typeface="+mn-lt"/>
                <a:ea typeface="+mn-ea"/>
                <a:cs typeface="+mn-cs"/>
              </a:rPr>
              <a:t> or </a:t>
            </a:r>
            <a:r>
              <a:rPr lang="en-US" sz="1200" i="1" kern="1200" dirty="0" err="1" smtClean="0">
                <a:solidFill>
                  <a:schemeClr val="tx1"/>
                </a:solidFill>
                <a:latin typeface="+mn-lt"/>
                <a:ea typeface="+mn-ea"/>
                <a:cs typeface="+mn-cs"/>
              </a:rPr>
              <a:t>Giriya</a:t>
            </a:r>
            <a:r>
              <a:rPr lang="en-US" sz="1200" i="1" kern="1200" dirty="0" smtClean="0">
                <a:solidFill>
                  <a:schemeClr val="tx1"/>
                </a:solidFill>
                <a:latin typeface="+mn-lt"/>
                <a:ea typeface="+mn-ea"/>
                <a:cs typeface="+mn-cs"/>
              </a:rPr>
              <a:t> or </a:t>
            </a:r>
            <a:r>
              <a:rPr lang="en-US" sz="1200" i="1" kern="1200" dirty="0" err="1" smtClean="0">
                <a:solidFill>
                  <a:schemeClr val="tx1"/>
                </a:solidFill>
                <a:latin typeface="+mn-lt"/>
                <a:ea typeface="+mn-ea"/>
                <a:cs typeface="+mn-cs"/>
              </a:rPr>
              <a:t>Gadiyo</a:t>
            </a:r>
            <a:r>
              <a:rPr lang="en-US" sz="1200" i="1" kern="1200" dirty="0" smtClean="0">
                <a:solidFill>
                  <a:schemeClr val="tx1"/>
                </a:solidFill>
                <a:latin typeface="+mn-lt"/>
                <a:ea typeface="+mn-ea"/>
                <a:cs typeface="+mn-cs"/>
              </a:rPr>
              <a:t> or Parikh</a:t>
            </a:r>
            <a:r>
              <a:rPr lang="en-US" sz="1200" kern="1200" dirty="0" smtClean="0">
                <a:solidFill>
                  <a:schemeClr val="tx1"/>
                </a:solidFill>
                <a:latin typeface="+mn-lt"/>
                <a:ea typeface="+mn-ea"/>
                <a:cs typeface="+mn-cs"/>
              </a:rPr>
              <a:t>. However, men who are designated as </a:t>
            </a:r>
            <a:r>
              <a:rPr lang="en-US" sz="1200" i="1" kern="1200" dirty="0" err="1" smtClean="0">
                <a:solidFill>
                  <a:schemeClr val="tx1"/>
                </a:solidFill>
                <a:latin typeface="+mn-lt"/>
                <a:ea typeface="+mn-ea"/>
                <a:cs typeface="+mn-cs"/>
              </a:rPr>
              <a:t>panthi</a:t>
            </a:r>
            <a:r>
              <a:rPr lang="en-US" sz="1200" kern="1200" dirty="0" smtClean="0">
                <a:solidFill>
                  <a:schemeClr val="tx1"/>
                </a:solidFill>
                <a:latin typeface="+mn-lt"/>
                <a:ea typeface="+mn-ea"/>
                <a:cs typeface="+mn-cs"/>
              </a:rPr>
              <a:t> rarely refer to themselves by this label. These are simply the men who “penetrate” during the act of sex. However, even </a:t>
            </a:r>
            <a:r>
              <a:rPr lang="en-US" sz="1200" i="1" kern="1200" dirty="0" err="1" smtClean="0">
                <a:solidFill>
                  <a:schemeClr val="tx1"/>
                </a:solidFill>
                <a:latin typeface="+mn-lt"/>
                <a:ea typeface="+mn-ea"/>
                <a:cs typeface="+mn-cs"/>
              </a:rPr>
              <a:t>panthis</a:t>
            </a:r>
            <a:r>
              <a:rPr lang="en-US" sz="1200" kern="1200" dirty="0" smtClean="0">
                <a:solidFill>
                  <a:schemeClr val="tx1"/>
                </a:solidFill>
                <a:latin typeface="+mn-lt"/>
                <a:ea typeface="+mn-ea"/>
                <a:cs typeface="+mn-cs"/>
              </a:rPr>
              <a:t> may have sex where they are the receptive partners who are penetrated. MSMs who engage in both </a:t>
            </a:r>
            <a:r>
              <a:rPr lang="en-US" sz="1200" kern="1200" dirty="0" err="1" smtClean="0">
                <a:solidFill>
                  <a:schemeClr val="tx1"/>
                </a:solidFill>
                <a:latin typeface="+mn-lt"/>
                <a:ea typeface="+mn-ea"/>
                <a:cs typeface="+mn-cs"/>
              </a:rPr>
              <a:t>insertive</a:t>
            </a:r>
            <a:r>
              <a:rPr lang="en-US" sz="1200" kern="1200" dirty="0" smtClean="0">
                <a:solidFill>
                  <a:schemeClr val="tx1"/>
                </a:solidFill>
                <a:latin typeface="+mn-lt"/>
                <a:ea typeface="+mn-ea"/>
                <a:cs typeface="+mn-cs"/>
              </a:rPr>
              <a:t> and receptive anal sex are sometimes </a:t>
            </a:r>
            <a:r>
              <a:rPr lang="en-US" sz="1200" kern="1200" dirty="0" err="1" smtClean="0">
                <a:solidFill>
                  <a:schemeClr val="tx1"/>
                </a:solidFill>
                <a:latin typeface="+mn-lt"/>
                <a:ea typeface="+mn-ea"/>
                <a:cs typeface="+mn-cs"/>
              </a:rPr>
              <a:t>labelled</a:t>
            </a:r>
            <a:r>
              <a:rPr lang="en-US" sz="1200" kern="1200" dirty="0" smtClean="0">
                <a:solidFill>
                  <a:schemeClr val="tx1"/>
                </a:solidFill>
                <a:latin typeface="+mn-lt"/>
                <a:ea typeface="+mn-ea"/>
                <a:cs typeface="+mn-cs"/>
              </a:rPr>
              <a:t> within the community as “double–deckers.” They are also called </a:t>
            </a:r>
            <a:r>
              <a:rPr lang="en-US" sz="1200" i="1" kern="1200" dirty="0" err="1" smtClean="0">
                <a:solidFill>
                  <a:schemeClr val="tx1"/>
                </a:solidFill>
                <a:latin typeface="+mn-lt"/>
                <a:ea typeface="+mn-ea"/>
                <a:cs typeface="+mn-cs"/>
              </a:rPr>
              <a:t>Dupli-kothi</a:t>
            </a:r>
            <a:r>
              <a:rPr lang="en-US" sz="1200" kern="1200" dirty="0" smtClean="0">
                <a:solidFill>
                  <a:schemeClr val="tx1"/>
                </a:solidFill>
                <a:latin typeface="+mn-lt"/>
                <a:ea typeface="+mn-ea"/>
                <a:cs typeface="+mn-cs"/>
              </a:rPr>
              <a:t> or </a:t>
            </a:r>
            <a:r>
              <a:rPr lang="en-US" sz="1200" i="1" kern="1200" dirty="0" smtClean="0">
                <a:solidFill>
                  <a:schemeClr val="tx1"/>
                </a:solidFill>
                <a:latin typeface="+mn-lt"/>
                <a:ea typeface="+mn-ea"/>
                <a:cs typeface="+mn-cs"/>
              </a:rPr>
              <a:t>Do-</a:t>
            </a:r>
            <a:r>
              <a:rPr lang="en-US" sz="1200" i="1" kern="1200" dirty="0" err="1" smtClean="0">
                <a:solidFill>
                  <a:schemeClr val="tx1"/>
                </a:solidFill>
                <a:latin typeface="+mn-lt"/>
                <a:ea typeface="+mn-ea"/>
                <a:cs typeface="+mn-cs"/>
              </a:rPr>
              <a:t>paratha</a:t>
            </a:r>
            <a:r>
              <a:rPr lang="en-US" sz="1200" kern="1200" dirty="0" smtClean="0">
                <a:solidFill>
                  <a:schemeClr val="tx1"/>
                </a:solidFill>
                <a:latin typeface="+mn-lt"/>
                <a:ea typeface="+mn-ea"/>
                <a:cs typeface="+mn-cs"/>
              </a:rPr>
              <a:t>.</a:t>
            </a:r>
          </a:p>
          <a:p>
            <a:endParaRPr lang="en-US" sz="1200" kern="1200" dirty="0" smtClean="0">
              <a:solidFill>
                <a:schemeClr val="tx1"/>
              </a:solidFill>
              <a:latin typeface="+mn-lt"/>
              <a:ea typeface="+mn-ea"/>
              <a:cs typeface="+mn-cs"/>
            </a:endParaRPr>
          </a:p>
          <a:p>
            <a:r>
              <a:rPr lang="en-US" sz="1200" b="1" i="1" kern="1200" dirty="0" err="1" smtClean="0">
                <a:solidFill>
                  <a:schemeClr val="tx1"/>
                </a:solidFill>
                <a:latin typeface="+mn-lt"/>
                <a:ea typeface="+mn-ea"/>
                <a:cs typeface="+mn-cs"/>
              </a:rPr>
              <a:t>Hijras</a:t>
            </a:r>
            <a:r>
              <a:rPr lang="en-US" sz="1200" b="1" kern="1200" dirty="0" smtClean="0">
                <a:solidFill>
                  <a:schemeClr val="tx1"/>
                </a:solidFill>
                <a:latin typeface="+mn-lt"/>
                <a:ea typeface="+mn-ea"/>
                <a:cs typeface="+mn-cs"/>
              </a:rPr>
              <a:t>/Transgendered People</a:t>
            </a:r>
          </a:p>
          <a:p>
            <a:r>
              <a:rPr lang="en-US" sz="1200" i="1" kern="1200" dirty="0" err="1" smtClean="0">
                <a:solidFill>
                  <a:schemeClr val="tx1"/>
                </a:solidFill>
                <a:latin typeface="+mn-lt"/>
                <a:ea typeface="+mn-ea"/>
                <a:cs typeface="+mn-cs"/>
              </a:rPr>
              <a:t>Hijras</a:t>
            </a:r>
            <a:r>
              <a:rPr lang="en-US" sz="1200" kern="1200" dirty="0" smtClean="0">
                <a:solidFill>
                  <a:schemeClr val="tx1"/>
                </a:solidFill>
                <a:latin typeface="+mn-lt"/>
                <a:ea typeface="+mn-ea"/>
                <a:cs typeface="+mn-cs"/>
              </a:rPr>
              <a:t> or eunuchs – also known as </a:t>
            </a:r>
            <a:r>
              <a:rPr lang="en-US" sz="1200" i="1" kern="1200" dirty="0" err="1" smtClean="0">
                <a:solidFill>
                  <a:schemeClr val="tx1"/>
                </a:solidFill>
                <a:latin typeface="+mn-lt"/>
                <a:ea typeface="+mn-ea"/>
                <a:cs typeface="+mn-cs"/>
              </a:rPr>
              <a:t>Aravanis</a:t>
            </a:r>
            <a:r>
              <a:rPr lang="en-US" sz="1200" kern="1200" dirty="0" smtClean="0">
                <a:solidFill>
                  <a:schemeClr val="tx1"/>
                </a:solidFill>
                <a:latin typeface="+mn-lt"/>
                <a:ea typeface="+mn-ea"/>
                <a:cs typeface="+mn-cs"/>
              </a:rPr>
              <a:t> or </a:t>
            </a:r>
            <a:r>
              <a:rPr lang="en-US" sz="1200" i="1" kern="1200" dirty="0" err="1" smtClean="0">
                <a:solidFill>
                  <a:schemeClr val="tx1"/>
                </a:solidFill>
                <a:latin typeface="+mn-lt"/>
                <a:ea typeface="+mn-ea"/>
                <a:cs typeface="+mn-cs"/>
              </a:rPr>
              <a:t>Alis</a:t>
            </a:r>
            <a:r>
              <a:rPr lang="en-US" sz="1200" kern="1200" dirty="0" smtClean="0">
                <a:solidFill>
                  <a:schemeClr val="tx1"/>
                </a:solidFill>
                <a:latin typeface="+mn-lt"/>
                <a:ea typeface="+mn-ea"/>
                <a:cs typeface="+mn-cs"/>
              </a:rPr>
              <a:t> or </a:t>
            </a:r>
            <a:r>
              <a:rPr lang="en-US" sz="1200" i="1" kern="1200" dirty="0" err="1" smtClean="0">
                <a:solidFill>
                  <a:schemeClr val="tx1"/>
                </a:solidFill>
                <a:latin typeface="+mn-lt"/>
                <a:ea typeface="+mn-ea"/>
                <a:cs typeface="+mn-cs"/>
              </a:rPr>
              <a:t>Bhand</a:t>
            </a:r>
            <a:r>
              <a:rPr lang="en-US" sz="1200" kern="1200" dirty="0" smtClean="0">
                <a:solidFill>
                  <a:schemeClr val="tx1"/>
                </a:solidFill>
                <a:latin typeface="+mn-lt"/>
                <a:ea typeface="+mn-ea"/>
                <a:cs typeface="+mn-cs"/>
              </a:rPr>
              <a:t> - are a traditional Indian sexual minority community. They are born biologically as males but they reject their ‘masculine’ identity and self-identify as women or as non-men. They tend to live in </a:t>
            </a:r>
            <a:r>
              <a:rPr lang="en-US" sz="1200" i="1" kern="1200" dirty="0" err="1" smtClean="0">
                <a:solidFill>
                  <a:schemeClr val="tx1"/>
                </a:solidFill>
                <a:latin typeface="+mn-lt"/>
                <a:ea typeface="+mn-ea"/>
                <a:cs typeface="+mn-cs"/>
              </a:rPr>
              <a:t>gharanas</a:t>
            </a:r>
            <a:r>
              <a:rPr lang="en-US" sz="1200" kern="1200" dirty="0" smtClean="0">
                <a:solidFill>
                  <a:schemeClr val="tx1"/>
                </a:solidFill>
                <a:latin typeface="+mn-lt"/>
                <a:ea typeface="+mn-ea"/>
                <a:cs typeface="+mn-cs"/>
              </a:rPr>
              <a:t> - communities of </a:t>
            </a:r>
            <a:r>
              <a:rPr lang="en-US" sz="1200" kern="1200" dirty="0" err="1" smtClean="0">
                <a:solidFill>
                  <a:schemeClr val="tx1"/>
                </a:solidFill>
                <a:latin typeface="+mn-lt"/>
                <a:ea typeface="+mn-ea"/>
                <a:cs typeface="+mn-cs"/>
              </a:rPr>
              <a:t>hijras</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It is important to note that among </a:t>
            </a:r>
            <a:r>
              <a:rPr lang="en-US" sz="1200" i="1" kern="1200" dirty="0" err="1" smtClean="0">
                <a:solidFill>
                  <a:schemeClr val="tx1"/>
                </a:solidFill>
                <a:latin typeface="+mn-lt"/>
                <a:ea typeface="+mn-ea"/>
                <a:cs typeface="+mn-cs"/>
              </a:rPr>
              <a:t>Hijras</a:t>
            </a:r>
            <a:r>
              <a:rPr lang="en-US" sz="1200" kern="1200" dirty="0" smtClean="0">
                <a:solidFill>
                  <a:schemeClr val="tx1"/>
                </a:solidFill>
                <a:latin typeface="+mn-lt"/>
                <a:ea typeface="+mn-ea"/>
                <a:cs typeface="+mn-cs"/>
              </a:rPr>
              <a:t> there are differentiations. For instance, those who have removed their penis and testes in order to complete the transformation from male to female are said to have undergone “</a:t>
            </a:r>
            <a:r>
              <a:rPr lang="en-US" sz="1200" i="1" kern="1200" dirty="0" smtClean="0">
                <a:solidFill>
                  <a:schemeClr val="tx1"/>
                </a:solidFill>
                <a:latin typeface="+mn-lt"/>
                <a:ea typeface="+mn-ea"/>
                <a:cs typeface="+mn-cs"/>
              </a:rPr>
              <a:t>Nirvana</a:t>
            </a:r>
            <a:r>
              <a:rPr lang="en-US" sz="1200" kern="1200" dirty="0" smtClean="0">
                <a:solidFill>
                  <a:schemeClr val="tx1"/>
                </a:solidFill>
                <a:latin typeface="+mn-lt"/>
                <a:ea typeface="+mn-ea"/>
                <a:cs typeface="+mn-cs"/>
              </a:rPr>
              <a:t>” and are addressed as </a:t>
            </a:r>
            <a:r>
              <a:rPr lang="en-US" sz="1200" i="1" kern="1200" dirty="0" smtClean="0">
                <a:solidFill>
                  <a:schemeClr val="tx1"/>
                </a:solidFill>
                <a:latin typeface="+mn-lt"/>
                <a:ea typeface="+mn-ea"/>
                <a:cs typeface="+mn-cs"/>
              </a:rPr>
              <a:t>Nirvana </a:t>
            </a:r>
            <a:r>
              <a:rPr lang="en-US" sz="1200" i="1" kern="1200" dirty="0" err="1" smtClean="0">
                <a:solidFill>
                  <a:schemeClr val="tx1"/>
                </a:solidFill>
                <a:latin typeface="+mn-lt"/>
                <a:ea typeface="+mn-ea"/>
                <a:cs typeface="+mn-cs"/>
              </a:rPr>
              <a:t>Kothi</a:t>
            </a:r>
            <a:r>
              <a:rPr lang="en-US" sz="1200" kern="1200" dirty="0" smtClean="0">
                <a:solidFill>
                  <a:schemeClr val="tx1"/>
                </a:solidFill>
                <a:latin typeface="+mn-lt"/>
                <a:ea typeface="+mn-ea"/>
                <a:cs typeface="+mn-cs"/>
              </a:rPr>
              <a:t>. Achieving “</a:t>
            </a:r>
            <a:r>
              <a:rPr lang="en-US" sz="1200" i="1" kern="1200" dirty="0" smtClean="0">
                <a:solidFill>
                  <a:schemeClr val="tx1"/>
                </a:solidFill>
                <a:latin typeface="+mn-lt"/>
                <a:ea typeface="+mn-ea"/>
                <a:cs typeface="+mn-cs"/>
              </a:rPr>
              <a:t>nirvana</a:t>
            </a:r>
            <a:r>
              <a:rPr lang="en-US" sz="1200" kern="1200" dirty="0" smtClean="0">
                <a:solidFill>
                  <a:schemeClr val="tx1"/>
                </a:solidFill>
                <a:latin typeface="+mn-lt"/>
                <a:ea typeface="+mn-ea"/>
                <a:cs typeface="+mn-cs"/>
              </a:rPr>
              <a:t>” status is a costly affair and many </a:t>
            </a:r>
            <a:r>
              <a:rPr lang="en-US" sz="1200" i="1" kern="1200" dirty="0" err="1" smtClean="0">
                <a:solidFill>
                  <a:schemeClr val="tx1"/>
                </a:solidFill>
                <a:latin typeface="+mn-lt"/>
                <a:ea typeface="+mn-ea"/>
                <a:cs typeface="+mn-cs"/>
              </a:rPr>
              <a:t>Hijras</a:t>
            </a:r>
            <a:r>
              <a:rPr lang="en-US" sz="1200" kern="1200" dirty="0" smtClean="0">
                <a:solidFill>
                  <a:schemeClr val="tx1"/>
                </a:solidFill>
                <a:latin typeface="+mn-lt"/>
                <a:ea typeface="+mn-ea"/>
                <a:cs typeface="+mn-cs"/>
              </a:rPr>
              <a:t> resort to services from quack doctors. Some of them face complications from botched operations. </a:t>
            </a:r>
          </a:p>
          <a:p>
            <a:r>
              <a:rPr lang="en-US" sz="1200" kern="1200" dirty="0" smtClean="0">
                <a:solidFill>
                  <a:schemeClr val="tx1"/>
                </a:solidFill>
                <a:latin typeface="+mn-lt"/>
                <a:ea typeface="+mn-ea"/>
                <a:cs typeface="+mn-cs"/>
              </a:rPr>
              <a:t>Not all </a:t>
            </a:r>
            <a:r>
              <a:rPr lang="en-US" sz="1200" i="1" kern="1200" dirty="0" err="1" smtClean="0">
                <a:solidFill>
                  <a:schemeClr val="tx1"/>
                </a:solidFill>
                <a:latin typeface="+mn-lt"/>
                <a:ea typeface="+mn-ea"/>
                <a:cs typeface="+mn-cs"/>
              </a:rPr>
              <a:t>Hijras</a:t>
            </a:r>
            <a:r>
              <a:rPr lang="en-US" sz="1200" kern="1200" dirty="0" smtClean="0">
                <a:solidFill>
                  <a:schemeClr val="tx1"/>
                </a:solidFill>
                <a:latin typeface="+mn-lt"/>
                <a:ea typeface="+mn-ea"/>
                <a:cs typeface="+mn-cs"/>
              </a:rPr>
              <a:t> undergo this operation to remove their reproductive organs. Some live as </a:t>
            </a:r>
            <a:r>
              <a:rPr lang="en-US" sz="1200" i="1" kern="1200" dirty="0" err="1" smtClean="0">
                <a:solidFill>
                  <a:schemeClr val="tx1"/>
                </a:solidFill>
                <a:latin typeface="+mn-lt"/>
                <a:ea typeface="+mn-ea"/>
                <a:cs typeface="+mn-cs"/>
              </a:rPr>
              <a:t>Ackwa</a:t>
            </a:r>
            <a:r>
              <a:rPr lang="en-US" sz="1200" kern="1200" dirty="0" smtClean="0">
                <a:solidFill>
                  <a:schemeClr val="tx1"/>
                </a:solidFill>
                <a:latin typeface="+mn-lt"/>
                <a:ea typeface="+mn-ea"/>
                <a:cs typeface="+mn-cs"/>
              </a:rPr>
              <a:t> or </a:t>
            </a:r>
            <a:r>
              <a:rPr lang="en-US" sz="1200" i="1" kern="1200" dirty="0" err="1" smtClean="0">
                <a:solidFill>
                  <a:schemeClr val="tx1"/>
                </a:solidFill>
                <a:latin typeface="+mn-lt"/>
                <a:ea typeface="+mn-ea"/>
                <a:cs typeface="+mn-cs"/>
              </a:rPr>
              <a:t>khada-kothi</a:t>
            </a:r>
            <a:r>
              <a:rPr lang="en-US" sz="1200" kern="1200" dirty="0" smtClean="0">
                <a:solidFill>
                  <a:schemeClr val="tx1"/>
                </a:solidFill>
                <a:latin typeface="+mn-lt"/>
                <a:ea typeface="+mn-ea"/>
                <a:cs typeface="+mn-cs"/>
              </a:rPr>
              <a:t> – that is they may only adopt female attire and may learn to adopt a feminine manner from a </a:t>
            </a:r>
            <a:r>
              <a:rPr lang="en-US" sz="1200" i="1" kern="1200" dirty="0" smtClean="0">
                <a:solidFill>
                  <a:schemeClr val="tx1"/>
                </a:solidFill>
                <a:latin typeface="+mn-lt"/>
                <a:ea typeface="+mn-ea"/>
                <a:cs typeface="+mn-cs"/>
              </a:rPr>
              <a:t>Guru</a:t>
            </a:r>
            <a:r>
              <a:rPr lang="en-US" sz="1200" kern="1200" dirty="0" smtClean="0">
                <a:solidFill>
                  <a:schemeClr val="tx1"/>
                </a:solidFill>
                <a:latin typeface="+mn-lt"/>
                <a:ea typeface="+mn-ea"/>
                <a:cs typeface="+mn-cs"/>
              </a:rPr>
              <a:t>. They may also penetrate their male partners. </a:t>
            </a:r>
          </a:p>
          <a:p>
            <a:r>
              <a:rPr lang="en-US" sz="1200" kern="1200" dirty="0" smtClean="0">
                <a:solidFill>
                  <a:schemeClr val="tx1"/>
                </a:solidFill>
                <a:latin typeface="+mn-lt"/>
                <a:ea typeface="+mn-ea"/>
                <a:cs typeface="+mn-cs"/>
              </a:rPr>
              <a:t>Many </a:t>
            </a:r>
            <a:r>
              <a:rPr lang="en-US" sz="1200" i="1" kern="1200" dirty="0" err="1" smtClean="0">
                <a:solidFill>
                  <a:schemeClr val="tx1"/>
                </a:solidFill>
                <a:latin typeface="+mn-lt"/>
                <a:ea typeface="+mn-ea"/>
                <a:cs typeface="+mn-cs"/>
              </a:rPr>
              <a:t>Hijras</a:t>
            </a:r>
            <a:r>
              <a:rPr lang="en-US" sz="1200" kern="1200" dirty="0" smtClean="0">
                <a:solidFill>
                  <a:schemeClr val="tx1"/>
                </a:solidFill>
                <a:latin typeface="+mn-lt"/>
                <a:ea typeface="+mn-ea"/>
                <a:cs typeface="+mn-cs"/>
              </a:rPr>
              <a:t> provide sexual services in exchange for money because of a paucity of other work opportunities. In a study in 4 high-prevalence states, </a:t>
            </a:r>
            <a:r>
              <a:rPr lang="en-US" sz="1200" kern="1200" dirty="0" err="1" smtClean="0">
                <a:solidFill>
                  <a:schemeClr val="tx1"/>
                </a:solidFill>
                <a:latin typeface="+mn-lt"/>
                <a:ea typeface="+mn-ea"/>
                <a:cs typeface="+mn-cs"/>
              </a:rPr>
              <a:t>upto</a:t>
            </a:r>
            <a:r>
              <a:rPr lang="en-US" sz="1200" kern="1200" dirty="0" smtClean="0">
                <a:solidFill>
                  <a:schemeClr val="tx1"/>
                </a:solidFill>
                <a:latin typeface="+mn-lt"/>
                <a:ea typeface="+mn-ea"/>
                <a:cs typeface="+mn-cs"/>
              </a:rPr>
              <a:t> 63.5% of </a:t>
            </a:r>
            <a:r>
              <a:rPr lang="en-US" sz="1200" i="1" kern="1200" dirty="0" err="1" smtClean="0">
                <a:solidFill>
                  <a:schemeClr val="tx1"/>
                </a:solidFill>
                <a:latin typeface="+mn-lt"/>
                <a:ea typeface="+mn-ea"/>
                <a:cs typeface="+mn-cs"/>
              </a:rPr>
              <a:t>Hijras</a:t>
            </a:r>
            <a:r>
              <a:rPr lang="en-US" sz="1200" kern="1200" dirty="0" smtClean="0">
                <a:solidFill>
                  <a:schemeClr val="tx1"/>
                </a:solidFill>
                <a:latin typeface="+mn-lt"/>
                <a:ea typeface="+mn-ea"/>
                <a:cs typeface="+mn-cs"/>
              </a:rPr>
              <a:t> reported selling sex. </a:t>
            </a:r>
          </a:p>
          <a:p>
            <a:endParaRPr lang="en-IN"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However, we repeat the message of not slotting people into boxes. A community consultation in Mumbai with members of the </a:t>
            </a:r>
            <a:r>
              <a:rPr lang="en-IN" sz="1200" i="1" kern="1200" dirty="0" err="1" smtClean="0">
                <a:solidFill>
                  <a:schemeClr val="tx1"/>
                </a:solidFill>
                <a:latin typeface="+mn-lt"/>
                <a:ea typeface="+mn-ea"/>
                <a:cs typeface="+mn-cs"/>
              </a:rPr>
              <a:t>hijra</a:t>
            </a:r>
            <a:r>
              <a:rPr lang="en-IN" sz="1200" kern="1200" dirty="0" smtClean="0">
                <a:solidFill>
                  <a:schemeClr val="tx1"/>
                </a:solidFill>
                <a:latin typeface="+mn-lt"/>
                <a:ea typeface="+mn-ea"/>
                <a:cs typeface="+mn-cs"/>
              </a:rPr>
              <a:t> community brought out the fact that </a:t>
            </a:r>
            <a:r>
              <a:rPr lang="en-IN" sz="1200" i="1" kern="1200" dirty="0" err="1" smtClean="0">
                <a:solidFill>
                  <a:schemeClr val="tx1"/>
                </a:solidFill>
                <a:latin typeface="+mn-lt"/>
                <a:ea typeface="+mn-ea"/>
                <a:cs typeface="+mn-cs"/>
              </a:rPr>
              <a:t>hijras</a:t>
            </a:r>
            <a:r>
              <a:rPr lang="en-IN" sz="1200" kern="1200" dirty="0" smtClean="0">
                <a:solidFill>
                  <a:schemeClr val="tx1"/>
                </a:solidFill>
                <a:latin typeface="+mn-lt"/>
                <a:ea typeface="+mn-ea"/>
                <a:cs typeface="+mn-cs"/>
              </a:rPr>
              <a:t> may practise different professions: While some sell sex, a second group begs for money at traffic signals and a third group sings and performs at the homes of people, say when children are born.</a:t>
            </a:r>
          </a:p>
          <a:p>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Bisexuals </a:t>
            </a:r>
          </a:p>
          <a:p>
            <a:r>
              <a:rPr lang="en-US" sz="1200" kern="1200" dirty="0" smtClean="0">
                <a:solidFill>
                  <a:schemeClr val="tx1"/>
                </a:solidFill>
                <a:latin typeface="+mn-lt"/>
                <a:ea typeface="+mn-ea"/>
                <a:cs typeface="+mn-cs"/>
              </a:rPr>
              <a:t>Bisexuals are literally people (male or female) who have sex with other people of their own sex as well as with people of the opposite sex. Many married MSMs may fall into this category as they may sexually active with their wives as well as with male partners.</a:t>
            </a:r>
          </a:p>
          <a:p>
            <a:r>
              <a:rPr lang="en-US" sz="1200" kern="1200" dirty="0" smtClean="0">
                <a:solidFill>
                  <a:schemeClr val="tx1"/>
                </a:solidFill>
                <a:latin typeface="+mn-lt"/>
                <a:ea typeface="+mn-ea"/>
                <a:cs typeface="+mn-cs"/>
              </a:rPr>
              <a:t> </a:t>
            </a:r>
          </a:p>
          <a:p>
            <a:endParaRPr lang="en-US" dirty="0" smtClean="0"/>
          </a:p>
        </p:txBody>
      </p:sp>
      <p:sp>
        <p:nvSpPr>
          <p:cNvPr id="4" name="Slide Number Placeholder 3"/>
          <p:cNvSpPr>
            <a:spLocks noGrp="1"/>
          </p:cNvSpPr>
          <p:nvPr>
            <p:ph type="sldNum" sz="quarter" idx="10"/>
          </p:nvPr>
        </p:nvSpPr>
        <p:spPr/>
        <p:txBody>
          <a:bodyPr/>
          <a:lstStyle/>
          <a:p>
            <a:fld id="{67762F8A-E7FD-4A48-9B2F-1FA1360456B2}"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This is an optional activity related to understanding vulnerability of MSMs</a:t>
            </a:r>
          </a:p>
          <a:p>
            <a:endParaRPr lang="en-US" dirty="0" smtClean="0"/>
          </a:p>
          <a:p>
            <a:r>
              <a:rPr lang="en-US" dirty="0" smtClean="0"/>
              <a:t>Please refer to the Trainer’s guide for details</a:t>
            </a:r>
          </a:p>
          <a:p>
            <a:endParaRPr lang="en-US" dirty="0" smtClean="0"/>
          </a:p>
          <a:p>
            <a:endParaRPr lang="en-US" dirty="0" smtClean="0"/>
          </a:p>
        </p:txBody>
      </p:sp>
      <p:sp>
        <p:nvSpPr>
          <p:cNvPr id="4" name="Slide Number Placeholder 3"/>
          <p:cNvSpPr>
            <a:spLocks noGrp="1"/>
          </p:cNvSpPr>
          <p:nvPr>
            <p:ph type="sldNum" sz="quarter" idx="5"/>
          </p:nvPr>
        </p:nvSpPr>
        <p:spPr/>
        <p:txBody>
          <a:bodyPr/>
          <a:lstStyle/>
          <a:p>
            <a:pPr>
              <a:defRPr/>
            </a:pPr>
            <a:fld id="{958CA766-B055-405B-903C-E05EA66F5204}"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sz="1200" b="0" kern="1200" dirty="0" smtClean="0">
                <a:solidFill>
                  <a:schemeClr val="tx1"/>
                </a:solidFill>
                <a:latin typeface="+mn-lt"/>
                <a:ea typeface="+mn-ea"/>
                <a:cs typeface="+mn-cs"/>
              </a:rPr>
              <a:t>Please link with optional activity if conducted.</a:t>
            </a: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Vulnerability due to Anal Sex</a:t>
            </a:r>
          </a:p>
          <a:p>
            <a:r>
              <a:rPr lang="en-US" sz="1200" kern="1200" dirty="0" smtClean="0">
                <a:solidFill>
                  <a:schemeClr val="tx1"/>
                </a:solidFill>
                <a:latin typeface="+mn-lt"/>
                <a:ea typeface="+mn-ea"/>
                <a:cs typeface="+mn-cs"/>
              </a:rPr>
              <a:t>MSM frequently practise anal sex. This carries a higher possibility of transmission of HIV because of the higher risk of physical trauma. It is estimated that relative HIV risks from anal sex is higher than that posed by other sexual acts. For instance, transmission through anal sex may occur in 15 out of 1000 sexual acts compared with 1 out of 1000 acts of receptive vaginal sex, 7 out of 10,000 incidents of </a:t>
            </a:r>
            <a:r>
              <a:rPr lang="en-US" sz="1200" kern="1200" dirty="0" err="1" smtClean="0">
                <a:solidFill>
                  <a:schemeClr val="tx1"/>
                </a:solidFill>
                <a:latin typeface="+mn-lt"/>
                <a:ea typeface="+mn-ea"/>
                <a:cs typeface="+mn-cs"/>
              </a:rPr>
              <a:t>insertive</a:t>
            </a:r>
            <a:r>
              <a:rPr lang="en-US" sz="1200" kern="1200" dirty="0" smtClean="0">
                <a:solidFill>
                  <a:schemeClr val="tx1"/>
                </a:solidFill>
                <a:latin typeface="+mn-lt"/>
                <a:ea typeface="+mn-ea"/>
                <a:cs typeface="+mn-cs"/>
              </a:rPr>
              <a:t> vaginal sex, and 4 out of 10,000 incidents of receptive oral sex. </a:t>
            </a:r>
          </a:p>
          <a:p>
            <a:r>
              <a:rPr lang="en-US" sz="1200" kern="1200" dirty="0" smtClean="0">
                <a:solidFill>
                  <a:schemeClr val="tx1"/>
                </a:solidFill>
                <a:latin typeface="+mn-lt"/>
                <a:ea typeface="+mn-ea"/>
                <a:cs typeface="+mn-cs"/>
              </a:rPr>
              <a:t>When asked to report their first sexual experience with any male partner, in 6 out of 10 surveillance sites of NACO, the highest number of respondents reported that their first sexual activity was anal sex.</a:t>
            </a:r>
          </a:p>
          <a:p>
            <a:r>
              <a:rPr lang="en-US" sz="1200" b="1" kern="1200" dirty="0" smtClean="0">
                <a:solidFill>
                  <a:schemeClr val="tx1"/>
                </a:solidFill>
                <a:latin typeface="+mn-lt"/>
                <a:ea typeface="+mn-ea"/>
                <a:cs typeface="+mn-cs"/>
              </a:rPr>
              <a:t>Vulnerability due to Other Sexual Factors</a:t>
            </a:r>
          </a:p>
          <a:p>
            <a:r>
              <a:rPr lang="en-US" sz="1200" kern="1200" dirty="0" smtClean="0">
                <a:solidFill>
                  <a:schemeClr val="tx1"/>
                </a:solidFill>
                <a:latin typeface="+mn-lt"/>
                <a:ea typeface="+mn-ea"/>
                <a:cs typeface="+mn-cs"/>
              </a:rPr>
              <a:t>Other factors are the high number of sexual partners as well as the co-existence of sexually transmitted infections. For instance, MSMs surveyed through NACO’s (2006) </a:t>
            </a:r>
            <a:r>
              <a:rPr lang="en-US" sz="1200" kern="1200" dirty="0" err="1" smtClean="0">
                <a:solidFill>
                  <a:schemeClr val="tx1"/>
                </a:solidFill>
                <a:latin typeface="+mn-lt"/>
                <a:ea typeface="+mn-ea"/>
                <a:cs typeface="+mn-cs"/>
              </a:rPr>
              <a:t>behavioural</a:t>
            </a:r>
            <a:r>
              <a:rPr lang="en-US" sz="1200" kern="1200" dirty="0" smtClean="0">
                <a:solidFill>
                  <a:schemeClr val="tx1"/>
                </a:solidFill>
                <a:latin typeface="+mn-lt"/>
                <a:ea typeface="+mn-ea"/>
                <a:cs typeface="+mn-cs"/>
              </a:rPr>
              <a:t> surveillance report a mean number of commercial sex partners in one month ranging from 25.2 to 3.1. Further, 28.9 to 45.6% of MSMs surveyed reported suffering from burning pain during urination – sign of STIs. </a:t>
            </a:r>
          </a:p>
          <a:p>
            <a:r>
              <a:rPr lang="en-US" sz="1200" kern="1200" dirty="0" smtClean="0">
                <a:solidFill>
                  <a:schemeClr val="tx1"/>
                </a:solidFill>
                <a:latin typeface="+mn-lt"/>
                <a:ea typeface="+mn-ea"/>
                <a:cs typeface="+mn-cs"/>
              </a:rPr>
              <a:t>It is important to note that a person who </a:t>
            </a:r>
            <a:r>
              <a:rPr lang="en-US" sz="1200" kern="1200" dirty="0" err="1" smtClean="0">
                <a:solidFill>
                  <a:schemeClr val="tx1"/>
                </a:solidFill>
                <a:latin typeface="+mn-lt"/>
                <a:ea typeface="+mn-ea"/>
                <a:cs typeface="+mn-cs"/>
              </a:rPr>
              <a:t>practises</a:t>
            </a:r>
            <a:r>
              <a:rPr lang="en-US" sz="1200" kern="1200" dirty="0" smtClean="0">
                <a:solidFill>
                  <a:schemeClr val="tx1"/>
                </a:solidFill>
                <a:latin typeface="+mn-lt"/>
                <a:ea typeface="+mn-ea"/>
                <a:cs typeface="+mn-cs"/>
              </a:rPr>
              <a:t> MSM activity may be both a receptive sex partner as well as the </a:t>
            </a:r>
            <a:r>
              <a:rPr lang="en-US" sz="1200" kern="1200" dirty="0" err="1" smtClean="0">
                <a:solidFill>
                  <a:schemeClr val="tx1"/>
                </a:solidFill>
                <a:latin typeface="+mn-lt"/>
                <a:ea typeface="+mn-ea"/>
                <a:cs typeface="+mn-cs"/>
              </a:rPr>
              <a:t>insertive</a:t>
            </a:r>
            <a:r>
              <a:rPr lang="en-US" sz="1200" kern="1200" dirty="0" smtClean="0">
                <a:solidFill>
                  <a:schemeClr val="tx1"/>
                </a:solidFill>
                <a:latin typeface="+mn-lt"/>
                <a:ea typeface="+mn-ea"/>
                <a:cs typeface="+mn-cs"/>
              </a:rPr>
              <a:t> or penetrative partner. Also note that many MSMs may also practise sex with a woman. </a:t>
            </a:r>
          </a:p>
          <a:p>
            <a:r>
              <a:rPr lang="en-US" sz="1200" b="1" kern="1200" dirty="0" smtClean="0">
                <a:solidFill>
                  <a:schemeClr val="tx1"/>
                </a:solidFill>
                <a:latin typeface="+mn-lt"/>
                <a:ea typeface="+mn-ea"/>
                <a:cs typeface="+mn-cs"/>
              </a:rPr>
              <a:t>Vulnerability in MSMs who Sell Sex </a:t>
            </a:r>
          </a:p>
          <a:p>
            <a:r>
              <a:rPr lang="en-US" sz="1200" kern="1200" dirty="0" smtClean="0">
                <a:solidFill>
                  <a:schemeClr val="tx1"/>
                </a:solidFill>
                <a:latin typeface="+mn-lt"/>
                <a:ea typeface="+mn-ea"/>
                <a:cs typeface="+mn-cs"/>
              </a:rPr>
              <a:t>Risk of HIV (and other sexually transmitted infections) is higher among men who sell sex to other men. They may also be more vulnerable than female sex workers. </a:t>
            </a:r>
          </a:p>
          <a:p>
            <a:r>
              <a:rPr lang="en-US" sz="1200" b="1" kern="1200" dirty="0" smtClean="0">
                <a:solidFill>
                  <a:schemeClr val="tx1"/>
                </a:solidFill>
                <a:latin typeface="+mn-lt"/>
                <a:ea typeface="+mn-ea"/>
                <a:cs typeface="+mn-cs"/>
              </a:rPr>
              <a:t>Vulnerability due to Early Sexual Initiation</a:t>
            </a:r>
          </a:p>
          <a:p>
            <a:r>
              <a:rPr lang="en-US" sz="1200" kern="1200" dirty="0" smtClean="0">
                <a:solidFill>
                  <a:schemeClr val="tx1"/>
                </a:solidFill>
                <a:latin typeface="+mn-lt"/>
                <a:ea typeface="+mn-ea"/>
                <a:cs typeface="+mn-cs"/>
              </a:rPr>
              <a:t>It is important for counsellors to ask about MSM behaviour in all clients irrespective of age. NACO’s annual sentinel surveillance shows that people often initiate their sexual life early: 50% of all MSMs first had sex with a woman anywhere from the age of 17 to 23 years; 50% first had sex with a man between the ages of 16 and 21. Early sexual initiation means a longer sexual life. It also means that these individuals might be particularly vulnerable because of inability to negotiate condom use, or to comfortably access condoms.</a:t>
            </a:r>
          </a:p>
          <a:p>
            <a:r>
              <a:rPr lang="en-US" sz="1200" b="1" kern="1200" dirty="0" smtClean="0">
                <a:solidFill>
                  <a:schemeClr val="tx1"/>
                </a:solidFill>
                <a:latin typeface="+mn-lt"/>
                <a:ea typeface="+mn-ea"/>
                <a:cs typeface="+mn-cs"/>
              </a:rPr>
              <a:t>Vulnerability through Inconsistent or Infrequent Condom Use</a:t>
            </a:r>
          </a:p>
          <a:p>
            <a:r>
              <a:rPr lang="en-US" sz="1200" kern="1200" dirty="0" smtClean="0">
                <a:solidFill>
                  <a:schemeClr val="tx1"/>
                </a:solidFill>
                <a:latin typeface="+mn-lt"/>
                <a:ea typeface="+mn-ea"/>
                <a:cs typeface="+mn-cs"/>
              </a:rPr>
              <a:t>Using a condom consistently can reduce risk of sexual transmission but not eliminate it completely. However, this is an important behaviour change for MSM clients to adopt. Further, through NACO-supported Targetted Interventions, sachets of lubricants are available for MSM clients for use during anal sex. </a:t>
            </a:r>
          </a:p>
          <a:p>
            <a:r>
              <a:rPr lang="en-US" sz="1200" kern="1200" dirty="0" smtClean="0">
                <a:solidFill>
                  <a:schemeClr val="tx1"/>
                </a:solidFill>
                <a:latin typeface="+mn-lt"/>
                <a:ea typeface="+mn-ea"/>
                <a:cs typeface="+mn-cs"/>
              </a:rPr>
              <a:t>While using a condom consistently and correctly will reduce risk of HIV transmission, such behaviour is rarely adopted consistently. MSM community members are no different in this respect from non-MSM clients. Low consistent condom use is observed among all categories of MSM. </a:t>
            </a:r>
          </a:p>
          <a:p>
            <a:r>
              <a:rPr lang="en-US" sz="1200" kern="1200" dirty="0" smtClean="0">
                <a:solidFill>
                  <a:schemeClr val="tx1"/>
                </a:solidFill>
                <a:latin typeface="+mn-lt"/>
                <a:ea typeface="+mn-ea"/>
                <a:cs typeface="+mn-cs"/>
              </a:rPr>
              <a:t>There are many reasons why MSMs may not use condoms consistently. For instance, there is a perception that using the condom may reduce sexual pleasure for self or the sexual partner. Some MSM suffer from misconceptions about the role of the condom: They prefer to use a condom for oral sex over anal sex because of the perception that the mouth is used for eating or to protect self from the smell associated with the penis. Rather, they do not see the risks associated with anal sex. Other reasons include lack of access to condoms and risks of being identified and mistreated if caught by the police with a condom in their pocket. </a:t>
            </a:r>
          </a:p>
          <a:p>
            <a:r>
              <a:rPr lang="en-US" sz="1200" kern="1200" dirty="0" smtClean="0">
                <a:solidFill>
                  <a:schemeClr val="tx1"/>
                </a:solidFill>
                <a:latin typeface="+mn-lt"/>
                <a:ea typeface="+mn-ea"/>
                <a:cs typeface="+mn-cs"/>
              </a:rPr>
              <a:t>Among MSMs with steady partners, the motivation to wear a condom may decrease as an expression of love, or an assumption that the partner is also HIV-free. MSM who are married (or have a steady female partner) may find it difficult to explain to their female partner why they want to use a condom. Male sex workers may experience difficulties negotiating condom use with clients: They may wish to avoid the disease connotation associated with use of a condom, as well as may be tempted to have sex without a condom for more money. Some MSMs may be forced by policemen or criminals to have sex without a condom.</a:t>
            </a:r>
          </a:p>
          <a:p>
            <a:r>
              <a:rPr lang="en-US" sz="1200" kern="1200" dirty="0" smtClean="0">
                <a:solidFill>
                  <a:schemeClr val="tx1"/>
                </a:solidFill>
                <a:latin typeface="+mn-lt"/>
                <a:ea typeface="+mn-ea"/>
                <a:cs typeface="+mn-cs"/>
              </a:rPr>
              <a:t>These are all practical difficulties which a counsellor should elicit during the counselling session. </a:t>
            </a:r>
            <a:r>
              <a:rPr lang="en-US" sz="1200" b="1" kern="1200" dirty="0" smtClean="0">
                <a:solidFill>
                  <a:schemeClr val="tx1"/>
                </a:solidFill>
                <a:latin typeface="+mn-lt"/>
                <a:ea typeface="+mn-ea"/>
                <a:cs typeface="+mn-cs"/>
              </a:rPr>
              <a:t>It is important for the counsellor to demonstrate a non-judgmental attitude: </a:t>
            </a:r>
            <a:r>
              <a:rPr lang="en-US" sz="1200" kern="1200" dirty="0" smtClean="0">
                <a:solidFill>
                  <a:schemeClr val="tx1"/>
                </a:solidFill>
                <a:latin typeface="+mn-lt"/>
                <a:ea typeface="+mn-ea"/>
                <a:cs typeface="+mn-cs"/>
              </a:rPr>
              <a:t>Rather than scold clients for inability to use a condom consistently, or unwillingness to do so, the counsellor should explore the reasons, and present a balanced view of the risks and advantages of sticking with the current behaviour versus changing it towards less risky practices. Ultimately, it is the client who will make these decisions.</a:t>
            </a:r>
          </a:p>
          <a:p>
            <a:r>
              <a:rPr lang="en-US" sz="1200" b="1" kern="1200" dirty="0" smtClean="0">
                <a:solidFill>
                  <a:schemeClr val="tx1"/>
                </a:solidFill>
                <a:latin typeface="+mn-lt"/>
                <a:ea typeface="+mn-ea"/>
                <a:cs typeface="+mn-cs"/>
              </a:rPr>
              <a:t>Vulnerability due to Stigma and Discrimination</a:t>
            </a:r>
          </a:p>
          <a:p>
            <a:r>
              <a:rPr lang="en-US" sz="1200" kern="1200" dirty="0" smtClean="0">
                <a:solidFill>
                  <a:schemeClr val="tx1"/>
                </a:solidFill>
                <a:latin typeface="+mn-lt"/>
                <a:ea typeface="+mn-ea"/>
                <a:cs typeface="+mn-cs"/>
              </a:rPr>
              <a:t>Stigma and discrimination is a very real problem with MSMs that contribute to their vulnerability and affect their well-being. One</a:t>
            </a:r>
            <a:r>
              <a:rPr lang="en-US" sz="1200" kern="1200" baseline="0" dirty="0" smtClean="0">
                <a:solidFill>
                  <a:schemeClr val="tx1"/>
                </a:solidFill>
                <a:latin typeface="+mn-lt"/>
                <a:ea typeface="+mn-ea"/>
                <a:cs typeface="+mn-cs"/>
              </a:rPr>
              <a:t> researcher</a:t>
            </a:r>
            <a:r>
              <a:rPr lang="en-US" sz="1200" kern="1200" dirty="0" smtClean="0">
                <a:solidFill>
                  <a:schemeClr val="tx1"/>
                </a:solidFill>
                <a:latin typeface="+mn-lt"/>
                <a:ea typeface="+mn-ea"/>
                <a:cs typeface="+mn-cs"/>
              </a:rPr>
              <a:t> describes MSM as facing “multiple contexts of stigma, discrimination and violence.” In their research with a small group of </a:t>
            </a:r>
            <a:r>
              <a:rPr lang="en-US" sz="1200" i="1" kern="1200" dirty="0" err="1" smtClean="0">
                <a:solidFill>
                  <a:schemeClr val="tx1"/>
                </a:solidFill>
                <a:latin typeface="+mn-lt"/>
                <a:ea typeface="+mn-ea"/>
                <a:cs typeface="+mn-cs"/>
              </a:rPr>
              <a:t>Kothi</a:t>
            </a:r>
            <a:r>
              <a:rPr lang="en-US" sz="1200" kern="1200" dirty="0" smtClean="0">
                <a:solidFill>
                  <a:schemeClr val="tx1"/>
                </a:solidFill>
                <a:latin typeface="+mn-lt"/>
                <a:ea typeface="+mn-ea"/>
                <a:cs typeface="+mn-cs"/>
              </a:rPr>
              <a:t>-identified MSMs, they noted violence (overt and hidden) from the police ranging from verbal harassment, blackmail and extortion to sexual assault and rape. Since some policemen themselves perpetrate such violence against MSMs, the latter are even more vulnerable to being </a:t>
            </a:r>
            <a:r>
              <a:rPr lang="en-US" sz="1200" kern="1200" dirty="0" err="1" smtClean="0">
                <a:solidFill>
                  <a:schemeClr val="tx1"/>
                </a:solidFill>
                <a:latin typeface="+mn-lt"/>
                <a:ea typeface="+mn-ea"/>
                <a:cs typeface="+mn-cs"/>
              </a:rPr>
              <a:t>targetted</a:t>
            </a:r>
            <a:r>
              <a:rPr lang="en-US" sz="1200" kern="1200" dirty="0" smtClean="0">
                <a:solidFill>
                  <a:schemeClr val="tx1"/>
                </a:solidFill>
                <a:latin typeface="+mn-lt"/>
                <a:ea typeface="+mn-ea"/>
                <a:cs typeface="+mn-cs"/>
              </a:rPr>
              <a:t> by criminal elements. Within the general community, they experience an inability to openly state their sexual preference to their heterosexual friends for fear of rejection. Among their homosexual friends, married </a:t>
            </a:r>
            <a:r>
              <a:rPr lang="en-US" sz="1200" i="1" kern="1200" dirty="0" err="1" smtClean="0">
                <a:solidFill>
                  <a:schemeClr val="tx1"/>
                </a:solidFill>
                <a:latin typeface="+mn-lt"/>
                <a:ea typeface="+mn-ea"/>
                <a:cs typeface="+mn-cs"/>
              </a:rPr>
              <a:t>kothis</a:t>
            </a:r>
            <a:r>
              <a:rPr lang="en-US" sz="1200" kern="1200" dirty="0" smtClean="0">
                <a:solidFill>
                  <a:schemeClr val="tx1"/>
                </a:solidFill>
                <a:latin typeface="+mn-lt"/>
                <a:ea typeface="+mn-ea"/>
                <a:cs typeface="+mn-cs"/>
              </a:rPr>
              <a:t> may face teasing. HIV-infected </a:t>
            </a:r>
            <a:r>
              <a:rPr lang="en-US" sz="1200" i="1" kern="1200" dirty="0" err="1" smtClean="0">
                <a:solidFill>
                  <a:schemeClr val="tx1"/>
                </a:solidFill>
                <a:latin typeface="+mn-lt"/>
                <a:ea typeface="+mn-ea"/>
                <a:cs typeface="+mn-cs"/>
              </a:rPr>
              <a:t>kothis</a:t>
            </a:r>
            <a:r>
              <a:rPr lang="en-US" sz="1200" kern="1200" dirty="0" smtClean="0">
                <a:solidFill>
                  <a:schemeClr val="tx1"/>
                </a:solidFill>
                <a:latin typeface="+mn-lt"/>
                <a:ea typeface="+mn-ea"/>
                <a:cs typeface="+mn-cs"/>
              </a:rPr>
              <a:t> may face HIV-related stigmatization. Many </a:t>
            </a:r>
            <a:r>
              <a:rPr lang="en-US" sz="1200" i="1" kern="1200" dirty="0" err="1" smtClean="0">
                <a:solidFill>
                  <a:schemeClr val="tx1"/>
                </a:solidFill>
                <a:latin typeface="+mn-lt"/>
                <a:ea typeface="+mn-ea"/>
                <a:cs typeface="+mn-cs"/>
              </a:rPr>
              <a:t>kothi</a:t>
            </a:r>
            <a:r>
              <a:rPr lang="en-US" sz="1200" kern="1200" dirty="0" smtClean="0">
                <a:solidFill>
                  <a:schemeClr val="tx1"/>
                </a:solidFill>
                <a:latin typeface="+mn-lt"/>
                <a:ea typeface="+mn-ea"/>
                <a:cs typeface="+mn-cs"/>
              </a:rPr>
              <a:t> men do not experience support from their families either. Some prefer to leave the family home rather than face family pressure to marry. </a:t>
            </a:r>
          </a:p>
          <a:p>
            <a:r>
              <a:rPr lang="en-US" sz="1200" kern="1200" dirty="0" smtClean="0">
                <a:solidFill>
                  <a:schemeClr val="tx1"/>
                </a:solidFill>
                <a:latin typeface="+mn-lt"/>
                <a:ea typeface="+mn-ea"/>
                <a:cs typeface="+mn-cs"/>
              </a:rPr>
              <a:t>Transgendered people often cannot find alternate employment from their traditional occupations. </a:t>
            </a:r>
          </a:p>
          <a:p>
            <a:r>
              <a:rPr lang="en-US" sz="1200" kern="1200" dirty="0" smtClean="0">
                <a:solidFill>
                  <a:schemeClr val="tx1"/>
                </a:solidFill>
                <a:latin typeface="+mn-lt"/>
                <a:ea typeface="+mn-ea"/>
                <a:cs typeface="+mn-cs"/>
              </a:rPr>
              <a:t>On the health front, they face discrimination from health providers and so conceal their sexual behaviours and practices from health care personnel. Even a direct question may not produce an honest disclosure if asked in a disrespectful way, or if asked in a situation where privacy is missing.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7762F8A-E7FD-4A48-9B2F-1FA1360456B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sz="1200" b="0" kern="1200" dirty="0" smtClean="0">
                <a:solidFill>
                  <a:schemeClr val="tx1"/>
                </a:solidFill>
                <a:latin typeface="+mn-lt"/>
                <a:ea typeface="+mn-ea"/>
                <a:cs typeface="+mn-cs"/>
              </a:rPr>
              <a:t>This</a:t>
            </a:r>
            <a:r>
              <a:rPr lang="en-US" sz="1200" b="0" kern="1200" baseline="0" dirty="0" smtClean="0">
                <a:solidFill>
                  <a:schemeClr val="tx1"/>
                </a:solidFill>
                <a:latin typeface="+mn-lt"/>
                <a:ea typeface="+mn-ea"/>
                <a:cs typeface="+mn-cs"/>
              </a:rPr>
              <a:t> slide shows the relative risks of HIV infection for the different acts of sex.</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7762F8A-E7FD-4A48-9B2F-1FA1360456B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sz="1200" b="1" kern="1200" dirty="0" smtClean="0">
                <a:solidFill>
                  <a:schemeClr val="tx1"/>
                </a:solidFill>
                <a:latin typeface="+mn-lt"/>
                <a:ea typeface="+mn-ea"/>
                <a:cs typeface="+mn-cs"/>
              </a:rPr>
              <a:t>Assessing Behaviour and Risk in MSM Clients</a:t>
            </a:r>
          </a:p>
          <a:p>
            <a:r>
              <a:rPr lang="en-US" sz="1200" kern="1200" dirty="0" smtClean="0">
                <a:solidFill>
                  <a:schemeClr val="tx1"/>
                </a:solidFill>
                <a:latin typeface="+mn-lt"/>
                <a:ea typeface="+mn-ea"/>
                <a:cs typeface="+mn-cs"/>
              </a:rPr>
              <a:t>For ICTC counsellors an important part of pre-test counselling involves assessing </a:t>
            </a:r>
            <a:r>
              <a:rPr lang="en-US" sz="1200" kern="1200" dirty="0" err="1" smtClean="0">
                <a:solidFill>
                  <a:schemeClr val="tx1"/>
                </a:solidFill>
                <a:latin typeface="+mn-lt"/>
                <a:ea typeface="+mn-ea"/>
                <a:cs typeface="+mn-cs"/>
              </a:rPr>
              <a:t>behavioural</a:t>
            </a:r>
            <a:r>
              <a:rPr lang="en-US" sz="1200" kern="1200" dirty="0" smtClean="0">
                <a:solidFill>
                  <a:schemeClr val="tx1"/>
                </a:solidFill>
                <a:latin typeface="+mn-lt"/>
                <a:ea typeface="+mn-ea"/>
                <a:cs typeface="+mn-cs"/>
              </a:rPr>
              <a:t> practices of clients. It is important to assess each and every male client in terms of risk from both heterosexual behaviour as well as homosexual behaviour. Such questions should not be put only to those who appear feminine in their mannerisms.</a:t>
            </a:r>
          </a:p>
          <a:p>
            <a:r>
              <a:rPr lang="en-US" sz="1200" kern="1200" dirty="0" smtClean="0">
                <a:solidFill>
                  <a:schemeClr val="tx1"/>
                </a:solidFill>
                <a:latin typeface="+mn-lt"/>
                <a:ea typeface="+mn-ea"/>
                <a:cs typeface="+mn-cs"/>
              </a:rPr>
              <a:t>Some simple, nonjudgmental, questioning techniques could be followed: </a:t>
            </a:r>
          </a:p>
          <a:p>
            <a:r>
              <a:rPr lang="en-US" sz="1200" kern="1200" dirty="0" smtClean="0">
                <a:solidFill>
                  <a:schemeClr val="tx1"/>
                </a:solidFill>
                <a:latin typeface="+mn-lt"/>
                <a:ea typeface="+mn-ea"/>
                <a:cs typeface="+mn-cs"/>
              </a:rPr>
              <a:t>“HIV is passed on from male to male through sex. Have you ever had sex with another man?” If the client responds to this closed question with a Yes, follow up with an open-ended question: “Could you please tell me more about this?”  </a:t>
            </a:r>
            <a:r>
              <a:rPr lang="en-US" sz="1200" b="1" kern="1200" dirty="0" smtClean="0">
                <a:solidFill>
                  <a:schemeClr val="tx1"/>
                </a:solidFill>
                <a:latin typeface="+mn-lt"/>
                <a:ea typeface="+mn-ea"/>
                <a:cs typeface="+mn-cs"/>
              </a:rPr>
              <a:t>Point out the mix</a:t>
            </a:r>
            <a:r>
              <a:rPr lang="en-US" sz="1200" b="1" kern="1200" baseline="0" dirty="0" smtClean="0">
                <a:solidFill>
                  <a:schemeClr val="tx1"/>
                </a:solidFill>
                <a:latin typeface="+mn-lt"/>
                <a:ea typeface="+mn-ea"/>
                <a:cs typeface="+mn-cs"/>
              </a:rPr>
              <a:t> of open-ended and closed questions.</a:t>
            </a:r>
            <a:endParaRPr lang="en-US" sz="1200" b="1"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“One way that HIV is transmitted is through anal sex. This could be between a man and a woman, or between two men. Have you ever had anal sex?” This closed question would then be followed by the open-ended question, “Could you please tell me more about this?” </a:t>
            </a:r>
          </a:p>
          <a:p>
            <a:r>
              <a:rPr lang="en-US" sz="1200" kern="1200" dirty="0" smtClean="0">
                <a:solidFill>
                  <a:schemeClr val="tx1"/>
                </a:solidFill>
                <a:latin typeface="+mn-lt"/>
                <a:ea typeface="+mn-ea"/>
                <a:cs typeface="+mn-cs"/>
              </a:rPr>
              <a:t>“Anal sex is sometimes called sex through the back passage. Have you ever had such sex through the back passage or the rectum?” If the client responds with a Yes, ask for more details politely.</a:t>
            </a:r>
          </a:p>
        </p:txBody>
      </p:sp>
      <p:sp>
        <p:nvSpPr>
          <p:cNvPr id="4" name="Slide Number Placeholder 3"/>
          <p:cNvSpPr>
            <a:spLocks noGrp="1"/>
          </p:cNvSpPr>
          <p:nvPr>
            <p:ph type="sldNum" sz="quarter" idx="10"/>
          </p:nvPr>
        </p:nvSpPr>
        <p:spPr/>
        <p:txBody>
          <a:bodyPr/>
          <a:lstStyle/>
          <a:p>
            <a:fld id="{67762F8A-E7FD-4A48-9B2F-1FA1360456B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sz="1200" b="1" kern="1200" dirty="0" smtClean="0">
                <a:solidFill>
                  <a:schemeClr val="tx1"/>
                </a:solidFill>
                <a:latin typeface="+mn-lt"/>
                <a:ea typeface="+mn-ea"/>
                <a:cs typeface="+mn-cs"/>
              </a:rPr>
              <a:t>Assessing Behaviour and Risk in MSM Clients (Continued)</a:t>
            </a:r>
          </a:p>
          <a:p>
            <a:r>
              <a:rPr lang="en-US" sz="1200" kern="1200" dirty="0" smtClean="0">
                <a:solidFill>
                  <a:schemeClr val="tx1"/>
                </a:solidFill>
                <a:latin typeface="+mn-lt"/>
                <a:ea typeface="+mn-ea"/>
                <a:cs typeface="+mn-cs"/>
              </a:rPr>
              <a:t>“Sometimes men who are married (or who have a female partner) have also had physical or sexual relationships with other men. Has this ever happened to you?” If the client responds positively, follow up with a polite question about the details of the behaviour.</a:t>
            </a:r>
          </a:p>
          <a:p>
            <a:r>
              <a:rPr lang="en-US" sz="1200" kern="1200" dirty="0" smtClean="0">
                <a:solidFill>
                  <a:schemeClr val="tx1"/>
                </a:solidFill>
                <a:latin typeface="+mn-lt"/>
                <a:ea typeface="+mn-ea"/>
                <a:cs typeface="+mn-cs"/>
              </a:rPr>
              <a:t>Ask about oral sex and vaginal sex as well as about anal sex. It is safer not to assume that a person enjoys or prefers sex in only one type of way. </a:t>
            </a:r>
          </a:p>
          <a:p>
            <a:r>
              <a:rPr lang="en-US" sz="1200" kern="1200" dirty="0" smtClean="0">
                <a:solidFill>
                  <a:schemeClr val="tx1"/>
                </a:solidFill>
                <a:latin typeface="+mn-lt"/>
                <a:ea typeface="+mn-ea"/>
                <a:cs typeface="+mn-cs"/>
              </a:rPr>
              <a:t>Ask about condom use in all sexual encounters. Asking “How often do you use a condom?” requires the person to estimate the answer rather than “Do you use a condom every time you have sex?” which may draw a socially desirable answer which the client hopes will make him look good in the eyes of the counsellor. It is important to probe further: “Do you use a condom each time you have sex with a man and/or woman?</a:t>
            </a:r>
          </a:p>
          <a:p>
            <a:r>
              <a:rPr lang="en-US" sz="1200" kern="1200" dirty="0" smtClean="0">
                <a:solidFill>
                  <a:schemeClr val="tx1"/>
                </a:solidFill>
                <a:latin typeface="+mn-lt"/>
                <a:ea typeface="+mn-ea"/>
                <a:cs typeface="+mn-cs"/>
              </a:rPr>
              <a:t>Ask about problems with use of a condom during sex with another man as well as with a female partner. This includes the condom breaking or the partner refusing to wear it.</a:t>
            </a:r>
          </a:p>
          <a:p>
            <a:r>
              <a:rPr lang="en-US" sz="1200" kern="1200" dirty="0" smtClean="0">
                <a:solidFill>
                  <a:schemeClr val="tx1"/>
                </a:solidFill>
                <a:latin typeface="+mn-lt"/>
                <a:ea typeface="+mn-ea"/>
                <a:cs typeface="+mn-cs"/>
              </a:rPr>
              <a:t>Ask all clients about symptoms of sexually transmitted infections: “Have you experienced any problems such as burning while urinating, yellow or green discharge from the penis, or boils or open sores on the penis?” “Do you have pain or bleeding in your anal area when you pass a stool (defecate)?” If they report these, explore further and refer them to the STI unit after counselling them on the possibility of an STI. Also, alert them to the possibility of passing on this infection to their sexual partners through sex without a condom.</a:t>
            </a:r>
          </a:p>
          <a:p>
            <a:r>
              <a:rPr lang="en-US" sz="1200" kern="1200" dirty="0" smtClean="0">
                <a:solidFill>
                  <a:schemeClr val="tx1"/>
                </a:solidFill>
                <a:latin typeface="+mn-lt"/>
                <a:ea typeface="+mn-ea"/>
                <a:cs typeface="+mn-cs"/>
              </a:rPr>
              <a:t>Some men who have sex with other men may not identify themselves as MSM. For instance, some truckers who are married and who also occasionally have sex with their truck cleaners may view this as ‘</a:t>
            </a:r>
            <a:r>
              <a:rPr lang="en-US" sz="1200" i="1" kern="1200" dirty="0" err="1" smtClean="0">
                <a:solidFill>
                  <a:schemeClr val="tx1"/>
                </a:solidFill>
                <a:latin typeface="+mn-lt"/>
                <a:ea typeface="+mn-ea"/>
                <a:cs typeface="+mn-cs"/>
              </a:rPr>
              <a:t>masti</a:t>
            </a:r>
            <a:r>
              <a:rPr lang="en-US" sz="1200" kern="1200" dirty="0" smtClean="0">
                <a:solidFill>
                  <a:schemeClr val="tx1"/>
                </a:solidFill>
                <a:latin typeface="+mn-lt"/>
                <a:ea typeface="+mn-ea"/>
                <a:cs typeface="+mn-cs"/>
              </a:rPr>
              <a:t>’ (mischief) rather than sex. It is important to help them recognize that even this is a sexual act that can carry risk.</a:t>
            </a:r>
          </a:p>
        </p:txBody>
      </p:sp>
      <p:sp>
        <p:nvSpPr>
          <p:cNvPr id="4" name="Slide Number Placeholder 3"/>
          <p:cNvSpPr>
            <a:spLocks noGrp="1"/>
          </p:cNvSpPr>
          <p:nvPr>
            <p:ph type="sldNum" sz="quarter" idx="10"/>
          </p:nvPr>
        </p:nvSpPr>
        <p:spPr/>
        <p:txBody>
          <a:bodyPr/>
          <a:lstStyle/>
          <a:p>
            <a:fld id="{67762F8A-E7FD-4A48-9B2F-1FA1360456B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pic>
        <p:nvPicPr>
          <p:cNvPr id="11" name="Picture 4" descr="NACO logo"/>
          <p:cNvPicPr>
            <a:picLocks noChangeAspect="1" noChangeArrowheads="1"/>
          </p:cNvPicPr>
          <p:nvPr userDrawn="1"/>
        </p:nvPicPr>
        <p:blipFill>
          <a:blip r:embed="rId2" cstate="print"/>
          <a:srcRect/>
          <a:stretch>
            <a:fillRect/>
          </a:stretch>
        </p:blipFill>
        <p:spPr bwMode="auto">
          <a:xfrm>
            <a:off x="8229600" y="6357938"/>
            <a:ext cx="715963" cy="500062"/>
          </a:xfrm>
          <a:prstGeom prst="rect">
            <a:avLst/>
          </a:prstGeom>
          <a:noFill/>
          <a:ln w="9525">
            <a:noFill/>
            <a:miter lim="800000"/>
            <a:headEnd/>
            <a:tailEnd/>
          </a:ln>
        </p:spPr>
      </p:pic>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2" name="Date Placeholder 27"/>
          <p:cNvSpPr>
            <a:spLocks noGrp="1"/>
          </p:cNvSpPr>
          <p:nvPr>
            <p:ph type="dt" sz="half" idx="10"/>
          </p:nvPr>
        </p:nvSpPr>
        <p:spPr/>
        <p:txBody>
          <a:bodyPr/>
          <a:lstStyle>
            <a:lvl1pPr>
              <a:defRPr/>
            </a:lvl1pPr>
          </a:lstStyle>
          <a:p>
            <a:pPr>
              <a:defRPr/>
            </a:pPr>
            <a:fld id="{BFCF4608-9B01-429C-A023-94236973017F}" type="datetimeFigureOut">
              <a:rPr lang="en-US"/>
              <a:pPr>
                <a:defRPr/>
              </a:pPr>
              <a:t>9/7/2011</a:t>
            </a:fld>
            <a:endParaRPr lang="en-US"/>
          </a:p>
        </p:txBody>
      </p:sp>
      <p:sp>
        <p:nvSpPr>
          <p:cNvPr id="13" name="Footer Placeholder 16"/>
          <p:cNvSpPr>
            <a:spLocks noGrp="1"/>
          </p:cNvSpPr>
          <p:nvPr>
            <p:ph type="ftr" sz="quarter" idx="11"/>
          </p:nvPr>
        </p:nvSpPr>
        <p:spPr/>
        <p:txBody>
          <a:bodyPr/>
          <a:lstStyle>
            <a:lvl1pPr>
              <a:defRPr/>
            </a:lvl1pPr>
          </a:lstStyle>
          <a:p>
            <a:pPr>
              <a:defRPr/>
            </a:pPr>
            <a:endParaRPr lang="en-US"/>
          </a:p>
        </p:txBody>
      </p:sp>
      <p:sp>
        <p:nvSpPr>
          <p:cNvPr id="14" name="Slide Number Placeholder 28"/>
          <p:cNvSpPr>
            <a:spLocks noGrp="1"/>
          </p:cNvSpPr>
          <p:nvPr>
            <p:ph type="sldNum" sz="quarter" idx="12"/>
          </p:nvPr>
        </p:nvSpPr>
        <p:spPr/>
        <p:txBody>
          <a:bodyPr/>
          <a:lstStyle>
            <a:lvl1pPr>
              <a:defRPr sz="1400">
                <a:solidFill>
                  <a:srgbClr val="FFFFFF"/>
                </a:solidFill>
              </a:defRPr>
            </a:lvl1pPr>
          </a:lstStyle>
          <a:p>
            <a:pPr>
              <a:defRPr/>
            </a:pPr>
            <a:fld id="{143E19EB-D0AE-4CD2-A59D-1825763BB7E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296E2E6A-776A-41E7-AE1E-F3D833C342D9}"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CDF19302-B4B2-4F30-8EB5-C126A68D02D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F680A103-45EC-48F0-9885-362EAA488449}"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29707A3B-F91C-4C96-BCAA-6255259045F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867400" y="6381750"/>
            <a:ext cx="2476500" cy="476250"/>
          </a:xfrm>
        </p:spPr>
        <p:txBody>
          <a:bodyPr/>
          <a:lstStyle>
            <a:lvl1pPr>
              <a:defRPr/>
            </a:lvl1pPr>
          </a:lstStyle>
          <a:p>
            <a:pPr>
              <a:defRPr/>
            </a:pPr>
            <a:fld id="{0024C8C8-9869-4CC6-A732-FEA1D05CAEF0}" type="datetimeFigureOut">
              <a:rPr lang="en-US"/>
              <a:pPr>
                <a:defRPr/>
              </a:pPr>
              <a:t>9/7/2011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AE4AA2D-E55E-4192-99E8-0F67BB26D7C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pic>
        <p:nvPicPr>
          <p:cNvPr id="9" name="Picture 4" descr="NACO logo"/>
          <p:cNvPicPr>
            <a:picLocks noChangeAspect="1" noChangeArrowheads="1"/>
          </p:cNvPicPr>
          <p:nvPr userDrawn="1"/>
        </p:nvPicPr>
        <p:blipFill>
          <a:blip r:embed="rId2" cstate="print"/>
          <a:srcRect/>
          <a:stretch>
            <a:fillRect/>
          </a:stretch>
        </p:blipFill>
        <p:spPr bwMode="auto">
          <a:xfrm>
            <a:off x="8229600" y="6357938"/>
            <a:ext cx="715963" cy="500062"/>
          </a:xfrm>
          <a:prstGeom prst="rect">
            <a:avLst/>
          </a:prstGeom>
          <a:noFill/>
          <a:ln w="9525">
            <a:noFill/>
            <a:miter lim="800000"/>
            <a:headEnd/>
            <a:tailEnd/>
          </a:ln>
        </p:spPr>
      </p:pic>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a:lvl1pPr>
          </a:lstStyle>
          <a:p>
            <a:pPr>
              <a:defRPr/>
            </a:pPr>
            <a:fld id="{C079BCC3-B7B2-465A-BFB8-116861BAF47F}" type="datetimeFigureOut">
              <a:rPr lang="en-US"/>
              <a:pPr>
                <a:defRPr/>
              </a:pPr>
              <a:t>9/7/2011</a:t>
            </a:fld>
            <a:endParaRPr lang="en-US"/>
          </a:p>
        </p:txBody>
      </p:sp>
      <p:sp>
        <p:nvSpPr>
          <p:cNvPr id="11"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2" name="Slide Number Placeholder 5"/>
          <p:cNvSpPr>
            <a:spLocks noGrp="1"/>
          </p:cNvSpPr>
          <p:nvPr>
            <p:ph type="sldNum" sz="quarter" idx="12"/>
          </p:nvPr>
        </p:nvSpPr>
        <p:spPr>
          <a:xfrm>
            <a:off x="146050" y="6208713"/>
            <a:ext cx="457200" cy="457200"/>
          </a:xfrm>
        </p:spPr>
        <p:txBody>
          <a:bodyPr/>
          <a:lstStyle>
            <a:lvl1pPr>
              <a:defRPr/>
            </a:lvl1pPr>
          </a:lstStyle>
          <a:p>
            <a:pPr>
              <a:defRPr/>
            </a:pPr>
            <a:fld id="{D5C936C2-D466-419D-A617-149CF0FE460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CC287CCC-8C3F-4D78-9B5E-94B3215B8C6C}" type="datetimeFigureOut">
              <a:rPr lang="en-US"/>
              <a:pPr>
                <a:defRPr/>
              </a:pPr>
              <a:t>9/7/2011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25027971-1022-41B0-BAB1-17136F1EF96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EE482F73-07E6-4752-AE19-00A0F0DB5F4B}" type="datetimeFigureOut">
              <a:rPr lang="en-US"/>
              <a:pPr>
                <a:defRPr/>
              </a:pPr>
              <a:t>9/7/2011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C2DB92C6-7BC0-4087-A213-E6CA2B647C7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05AECCF1-DA36-4B60-8067-2241A722FEC0}" type="datetimeFigureOut">
              <a:rPr lang="en-US"/>
              <a:pPr>
                <a:defRPr/>
              </a:pPr>
              <a:t>9/7/2011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AC87B326-2623-4BF2-A585-C87B33491B5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E579C6C1-01B6-439D-AA45-B8274FE94BE0}" type="datetimeFigureOut">
              <a:rPr lang="en-US"/>
              <a:pPr>
                <a:defRPr/>
              </a:pPr>
              <a:t>9/7/2011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10FE485A-2A41-4481-88D7-3CB40556C8F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pic>
        <p:nvPicPr>
          <p:cNvPr id="7" name="Picture 4" descr="NACO logo"/>
          <p:cNvPicPr>
            <a:picLocks noChangeAspect="1" noChangeArrowheads="1"/>
          </p:cNvPicPr>
          <p:nvPr userDrawn="1"/>
        </p:nvPicPr>
        <p:blipFill>
          <a:blip r:embed="rId2" cstate="print"/>
          <a:srcRect/>
          <a:stretch>
            <a:fillRect/>
          </a:stretch>
        </p:blipFill>
        <p:spPr bwMode="auto">
          <a:xfrm>
            <a:off x="8153400" y="6357938"/>
            <a:ext cx="715963" cy="500062"/>
          </a:xfrm>
          <a:prstGeom prst="rect">
            <a:avLst/>
          </a:prstGeom>
          <a:noFill/>
          <a:ln w="9525">
            <a:noFill/>
            <a:miter lim="800000"/>
            <a:headEnd/>
            <a:tailEnd/>
          </a:ln>
        </p:spPr>
      </p:pic>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fld id="{7BEB08B9-50D0-4A7A-B6C7-EFF17987F2A6}" type="datetimeFigureOut">
              <a:rPr lang="en-US"/>
              <a:pPr>
                <a:defRPr/>
              </a:pPr>
              <a:t>9/7/2011</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862EF393-749C-4E6D-94DB-766856D1875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FF5F1D1B-EC45-47CC-B051-D3C3106DB035}" type="datetimeFigureOut">
              <a:rPr lang="en-US"/>
              <a:pPr>
                <a:defRPr/>
              </a:pPr>
              <a:t>9/7/2011</a:t>
            </a:fld>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981A033D-E4AF-4548-80E8-B545D630A61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latin typeface="Arial" pitchFamily="34" charset="0"/>
              </a:defRPr>
            </a:lvl1pPr>
          </a:lstStyle>
          <a:p>
            <a:pPr>
              <a:defRPr/>
            </a:pPr>
            <a:fld id="{A69643C4-8709-4E23-8533-C412EB13D739}" type="datetimeFigureOut">
              <a:rPr lang="en-US"/>
              <a:pPr>
                <a:defRPr/>
              </a:pPr>
              <a:t>9/7/2011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latin typeface="Arial" pitchFamily="34" charset="0"/>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1272419B-76E0-4159-B31F-73414B34EF22}" type="slidenum">
              <a:rPr lang="en-US"/>
              <a:pPr>
                <a:defRPr/>
              </a:pPr>
              <a:t>‹#›</a:t>
            </a:fld>
            <a:endParaRPr lang="en-US"/>
          </a:p>
        </p:txBody>
      </p:sp>
      <p:pic>
        <p:nvPicPr>
          <p:cNvPr id="1033" name="Picture 4" descr="NACO logo"/>
          <p:cNvPicPr>
            <a:picLocks noChangeAspect="1" noChangeArrowheads="1"/>
          </p:cNvPicPr>
          <p:nvPr userDrawn="1"/>
        </p:nvPicPr>
        <p:blipFill>
          <a:blip r:embed="rId13" cstate="print"/>
          <a:srcRect/>
          <a:stretch>
            <a:fillRect/>
          </a:stretch>
        </p:blipFill>
        <p:spPr bwMode="auto">
          <a:xfrm>
            <a:off x="8153400" y="6357938"/>
            <a:ext cx="715963" cy="5000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86" r:id="rId4"/>
    <p:sldLayoutId id="2147483887" r:id="rId5"/>
    <p:sldLayoutId id="2147483888" r:id="rId6"/>
    <p:sldLayoutId id="2147483889" r:id="rId7"/>
    <p:sldLayoutId id="2147483895" r:id="rId8"/>
    <p:sldLayoutId id="2147483896" r:id="rId9"/>
    <p:sldLayoutId id="2147483890" r:id="rId10"/>
    <p:sldLayoutId id="2147483891" r:id="rId11"/>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hemeOverride" Target="../theme/themeOverride1.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ubtitle 3"/>
          <p:cNvSpPr>
            <a:spLocks noGrp="1"/>
          </p:cNvSpPr>
          <p:nvPr>
            <p:ph type="subTitle" idx="1"/>
          </p:nvPr>
        </p:nvSpPr>
        <p:spPr>
          <a:xfrm>
            <a:off x="1295400" y="3352800"/>
            <a:ext cx="6400800" cy="1447800"/>
          </a:xfrm>
        </p:spPr>
        <p:txBody>
          <a:bodyPr/>
          <a:lstStyle/>
          <a:p>
            <a:pPr eaLnBrk="1" hangingPunct="1">
              <a:buFont typeface="Arial" pitchFamily="34" charset="0"/>
              <a:buNone/>
            </a:pPr>
            <a:r>
              <a:rPr lang="en-US" smtClean="0">
                <a:solidFill>
                  <a:schemeClr val="tx1"/>
                </a:solidFill>
              </a:rPr>
              <a:t>National AIDS Control Organisation</a:t>
            </a:r>
          </a:p>
        </p:txBody>
      </p:sp>
      <p:sp>
        <p:nvSpPr>
          <p:cNvPr id="7171" name="Title 1"/>
          <p:cNvSpPr>
            <a:spLocks noGrp="1"/>
          </p:cNvSpPr>
          <p:nvPr>
            <p:ph type="ctrTitle"/>
          </p:nvPr>
        </p:nvSpPr>
        <p:spPr>
          <a:xfrm>
            <a:off x="1143000" y="1295400"/>
            <a:ext cx="7086600" cy="1981200"/>
          </a:xfrm>
        </p:spPr>
        <p:txBody>
          <a:bodyPr/>
          <a:lstStyle/>
          <a:p>
            <a:pPr eaLnBrk="1" hangingPunct="1"/>
            <a:r>
              <a:rPr lang="en-US" b="1" dirty="0" smtClean="0">
                <a:solidFill>
                  <a:schemeClr val="bg1"/>
                </a:solidFill>
              </a:rPr>
              <a:t>Working with </a:t>
            </a:r>
            <a:r>
              <a:rPr b="1" smtClean="0">
                <a:solidFill>
                  <a:schemeClr val="bg1"/>
                </a:solidFill>
              </a:rPr>
              <a:t>MSMs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Assessing Behaviour &amp; Risk </a:t>
            </a:r>
            <a:br>
              <a:rPr lang="en-US" b="1" dirty="0" smtClean="0">
                <a:solidFill>
                  <a:schemeClr val="tx1"/>
                </a:solidFill>
                <a:effectLst>
                  <a:outerShdw blurRad="38100" dist="38100" dir="2700000" algn="tl">
                    <a:srgbClr val="000000">
                      <a:alpha val="43137"/>
                    </a:srgbClr>
                  </a:outerShdw>
                </a:effectLst>
              </a:rPr>
            </a:br>
            <a:r>
              <a:rPr lang="en-US" b="1" dirty="0" smtClean="0">
                <a:solidFill>
                  <a:schemeClr val="tx1"/>
                </a:solidFill>
                <a:effectLst>
                  <a:outerShdw blurRad="38100" dist="38100" dir="2700000" algn="tl">
                    <a:srgbClr val="000000">
                      <a:alpha val="43137"/>
                    </a:srgbClr>
                  </a:outerShdw>
                </a:effectLst>
              </a:rPr>
              <a:t>in MSM Clients</a:t>
            </a:r>
            <a:endParaRPr lang="en-US" b="1"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a:xfrm>
            <a:off x="457200" y="1600200"/>
            <a:ext cx="7620000" cy="4525963"/>
          </a:xfrm>
        </p:spPr>
        <p:txBody>
          <a:bodyPr>
            <a:normAutofit/>
          </a:bodyPr>
          <a:lstStyle/>
          <a:p>
            <a:r>
              <a:rPr lang="en-US" dirty="0" smtClean="0"/>
              <a:t>Ask about same sex behaviour or bisexual behaviour in ALL male clients</a:t>
            </a:r>
          </a:p>
          <a:p>
            <a:r>
              <a:rPr lang="en-US" dirty="0" smtClean="0"/>
              <a:t>Ask about same sex behaviour even in married men</a:t>
            </a:r>
          </a:p>
          <a:p>
            <a:r>
              <a:rPr lang="en-US" dirty="0" smtClean="0"/>
              <a:t>Ask about same sex behaviour across ALL age groups</a:t>
            </a:r>
          </a:p>
          <a:p>
            <a:r>
              <a:rPr lang="en-US" dirty="0" smtClean="0"/>
              <a:t>Ask about heterosexual behaviour in self-identified homosexual men</a:t>
            </a:r>
          </a:p>
          <a:p>
            <a:r>
              <a:rPr lang="en-US" dirty="0" smtClean="0"/>
              <a:t>Ask about male steady partners of self-identified homosexual men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Working to Reduce Risk </a:t>
            </a:r>
            <a:br>
              <a:rPr lang="en-US" b="1" dirty="0" smtClean="0">
                <a:solidFill>
                  <a:schemeClr val="tx1"/>
                </a:solidFill>
                <a:effectLst>
                  <a:outerShdw blurRad="38100" dist="38100" dir="2700000" algn="tl">
                    <a:srgbClr val="000000">
                      <a:alpha val="43137"/>
                    </a:srgbClr>
                  </a:outerShdw>
                </a:effectLst>
              </a:rPr>
            </a:br>
            <a:r>
              <a:rPr lang="en-US" b="1" dirty="0" smtClean="0">
                <a:solidFill>
                  <a:schemeClr val="tx1"/>
                </a:solidFill>
                <a:effectLst>
                  <a:outerShdw blurRad="38100" dist="38100" dir="2700000" algn="tl">
                    <a:srgbClr val="000000">
                      <a:alpha val="43137"/>
                    </a:srgbClr>
                  </a:outerShdw>
                </a:effectLst>
              </a:rPr>
              <a:t>in MSM Clients</a:t>
            </a:r>
            <a:endParaRPr lang="en-US" b="1"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a:xfrm>
            <a:off x="457200" y="1600200"/>
            <a:ext cx="7620000" cy="4525963"/>
          </a:xfrm>
        </p:spPr>
        <p:txBody>
          <a:bodyPr>
            <a:normAutofit/>
          </a:bodyPr>
          <a:lstStyle/>
          <a:p>
            <a:r>
              <a:rPr lang="en-US" dirty="0" smtClean="0"/>
              <a:t>Reducing the number of sexual partners.</a:t>
            </a:r>
          </a:p>
          <a:p>
            <a:r>
              <a:rPr lang="en-US" dirty="0" smtClean="0"/>
              <a:t>Using a fresh condom consistently during every act of sex.</a:t>
            </a:r>
          </a:p>
          <a:p>
            <a:r>
              <a:rPr lang="en-US" dirty="0" smtClean="0"/>
              <a:t>Moving from more risky sexual acts to less risky acts – e.g., reducing anal sex.</a:t>
            </a:r>
          </a:p>
          <a:p>
            <a:r>
              <a:rPr lang="en-US" dirty="0" smtClean="0"/>
              <a:t>Engaging in non-penetrative sex options – e.g., mutual masturbation, kissing, licking, fingering</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1600200"/>
          <a:ext cx="8229600" cy="3352800"/>
        </p:xfrm>
        <a:graphic>
          <a:graphicData uri="http://schemas.openxmlformats.org/drawingml/2006/table">
            <a:tbl>
              <a:tblPr firstRow="1" bandRow="1">
                <a:tableStyleId>{5C22544A-7EE6-4342-B048-85BDC9FD1C3A}</a:tableStyleId>
              </a:tblPr>
              <a:tblGrid>
                <a:gridCol w="2057400"/>
                <a:gridCol w="2057400"/>
                <a:gridCol w="2057400"/>
                <a:gridCol w="2057400"/>
              </a:tblGrid>
              <a:tr h="838200">
                <a:tc>
                  <a:txBody>
                    <a:bodyPr/>
                    <a:lstStyle/>
                    <a:p>
                      <a:pPr marL="0" marR="0" algn="just">
                        <a:lnSpc>
                          <a:spcPct val="115000"/>
                        </a:lnSpc>
                        <a:spcBef>
                          <a:spcPts val="0"/>
                        </a:spcBef>
                        <a:spcAft>
                          <a:spcPts val="1000"/>
                        </a:spcAft>
                      </a:pPr>
                      <a:r>
                        <a:rPr lang="en-US" sz="3200" b="1" dirty="0">
                          <a:latin typeface="Cambria"/>
                          <a:ea typeface="Calibri"/>
                          <a:cs typeface="Times New Roman"/>
                        </a:rPr>
                        <a:t>Round</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b="1" dirty="0" smtClean="0">
                          <a:latin typeface="Cambria"/>
                          <a:ea typeface="Calibri"/>
                          <a:cs typeface="Times New Roman"/>
                        </a:rPr>
                        <a:t>Trainee A</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b="1" dirty="0" smtClean="0">
                          <a:latin typeface="Cambria"/>
                          <a:ea typeface="Calibri"/>
                          <a:cs typeface="Times New Roman"/>
                        </a:rPr>
                        <a:t>Trainee</a:t>
                      </a:r>
                      <a:r>
                        <a:rPr lang="en-US" sz="3200" b="1" baseline="0" dirty="0" smtClean="0">
                          <a:latin typeface="Cambria"/>
                          <a:ea typeface="Calibri"/>
                          <a:cs typeface="Times New Roman"/>
                        </a:rPr>
                        <a:t> </a:t>
                      </a:r>
                      <a:r>
                        <a:rPr lang="en-US" sz="3200" b="1" dirty="0" smtClean="0">
                          <a:latin typeface="Cambria"/>
                          <a:ea typeface="Calibri"/>
                          <a:cs typeface="Times New Roman"/>
                        </a:rPr>
                        <a:t>B</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b="1" dirty="0" smtClean="0">
                          <a:latin typeface="Cambria"/>
                          <a:ea typeface="Calibri"/>
                          <a:cs typeface="Times New Roman"/>
                        </a:rPr>
                        <a:t>Trainee</a:t>
                      </a:r>
                      <a:r>
                        <a:rPr lang="en-US" sz="3200" b="1" baseline="0" dirty="0" smtClean="0">
                          <a:latin typeface="Cambria"/>
                          <a:ea typeface="Calibri"/>
                          <a:cs typeface="Times New Roman"/>
                        </a:rPr>
                        <a:t> </a:t>
                      </a:r>
                      <a:r>
                        <a:rPr lang="en-US" sz="3200" b="1" dirty="0" smtClean="0">
                          <a:latin typeface="Cambria"/>
                          <a:ea typeface="Calibri"/>
                          <a:cs typeface="Times New Roman"/>
                        </a:rPr>
                        <a:t>C</a:t>
                      </a:r>
                      <a:endParaRPr lang="en-US" sz="2800" dirty="0">
                        <a:latin typeface="Calibri"/>
                        <a:ea typeface="Calibri"/>
                        <a:cs typeface="Times New Roman"/>
                      </a:endParaRPr>
                    </a:p>
                  </a:txBody>
                  <a:tcPr marL="68580" marR="68580" marT="0" marB="0"/>
                </a:tc>
              </a:tr>
              <a:tr h="838200">
                <a:tc>
                  <a:txBody>
                    <a:bodyPr/>
                    <a:lstStyle/>
                    <a:p>
                      <a:pPr marL="0" marR="0" algn="just">
                        <a:lnSpc>
                          <a:spcPct val="115000"/>
                        </a:lnSpc>
                        <a:spcBef>
                          <a:spcPts val="0"/>
                        </a:spcBef>
                        <a:spcAft>
                          <a:spcPts val="1000"/>
                        </a:spcAft>
                      </a:pPr>
                      <a:r>
                        <a:rPr lang="en-US" sz="3200" dirty="0">
                          <a:latin typeface="Cambria"/>
                          <a:ea typeface="Calibri"/>
                          <a:cs typeface="Times New Roman"/>
                        </a:rPr>
                        <a:t>1</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a:latin typeface="Cambria"/>
                          <a:ea typeface="Calibri"/>
                          <a:cs typeface="Times New Roman"/>
                        </a:rPr>
                        <a:t>Client</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a:latin typeface="Cambria"/>
                          <a:ea typeface="Calibri"/>
                          <a:cs typeface="Times New Roman"/>
                        </a:rPr>
                        <a:t>Counsellor</a:t>
                      </a:r>
                      <a:endParaRPr lang="en-US" sz="280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a:latin typeface="Cambria"/>
                          <a:ea typeface="Calibri"/>
                          <a:cs typeface="Times New Roman"/>
                        </a:rPr>
                        <a:t>Observer</a:t>
                      </a:r>
                      <a:endParaRPr lang="en-US" sz="2800">
                        <a:latin typeface="Calibri"/>
                        <a:ea typeface="Calibri"/>
                        <a:cs typeface="Times New Roman"/>
                      </a:endParaRPr>
                    </a:p>
                  </a:txBody>
                  <a:tcPr marL="68580" marR="68580" marT="0" marB="0"/>
                </a:tc>
              </a:tr>
              <a:tr h="838200">
                <a:tc>
                  <a:txBody>
                    <a:bodyPr/>
                    <a:lstStyle/>
                    <a:p>
                      <a:pPr marL="0" marR="0" algn="just">
                        <a:lnSpc>
                          <a:spcPct val="115000"/>
                        </a:lnSpc>
                        <a:spcBef>
                          <a:spcPts val="0"/>
                        </a:spcBef>
                        <a:spcAft>
                          <a:spcPts val="1000"/>
                        </a:spcAft>
                      </a:pPr>
                      <a:r>
                        <a:rPr lang="en-US" sz="3200">
                          <a:latin typeface="Cambria"/>
                          <a:ea typeface="Calibri"/>
                          <a:cs typeface="Times New Roman"/>
                        </a:rPr>
                        <a:t>2</a:t>
                      </a:r>
                      <a:endParaRPr lang="en-US" sz="280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a:latin typeface="Cambria"/>
                          <a:ea typeface="Calibri"/>
                          <a:cs typeface="Times New Roman"/>
                        </a:rPr>
                        <a:t>Observer</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a:latin typeface="Cambria"/>
                          <a:ea typeface="Calibri"/>
                          <a:cs typeface="Times New Roman"/>
                        </a:rPr>
                        <a:t>Client</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a:latin typeface="Cambria"/>
                          <a:ea typeface="Calibri"/>
                          <a:cs typeface="Times New Roman"/>
                        </a:rPr>
                        <a:t>Counsellor</a:t>
                      </a:r>
                      <a:endParaRPr lang="en-US" sz="2800">
                        <a:latin typeface="Calibri"/>
                        <a:ea typeface="Calibri"/>
                        <a:cs typeface="Times New Roman"/>
                      </a:endParaRPr>
                    </a:p>
                  </a:txBody>
                  <a:tcPr marL="68580" marR="68580" marT="0" marB="0"/>
                </a:tc>
              </a:tr>
              <a:tr h="838200">
                <a:tc>
                  <a:txBody>
                    <a:bodyPr/>
                    <a:lstStyle/>
                    <a:p>
                      <a:pPr marL="0" marR="0" algn="just">
                        <a:lnSpc>
                          <a:spcPct val="115000"/>
                        </a:lnSpc>
                        <a:spcBef>
                          <a:spcPts val="0"/>
                        </a:spcBef>
                        <a:spcAft>
                          <a:spcPts val="1000"/>
                        </a:spcAft>
                      </a:pPr>
                      <a:r>
                        <a:rPr lang="en-US" sz="3200">
                          <a:latin typeface="Cambria"/>
                          <a:ea typeface="Calibri"/>
                          <a:cs typeface="Times New Roman"/>
                        </a:rPr>
                        <a:t>3</a:t>
                      </a:r>
                      <a:endParaRPr lang="en-US" sz="280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a:latin typeface="Cambria"/>
                          <a:ea typeface="Calibri"/>
                          <a:cs typeface="Times New Roman"/>
                        </a:rPr>
                        <a:t>Counsellor</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a:latin typeface="Cambria"/>
                          <a:ea typeface="Calibri"/>
                          <a:cs typeface="Times New Roman"/>
                        </a:rPr>
                        <a:t>Observer</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a:latin typeface="Cambria"/>
                          <a:ea typeface="Calibri"/>
                          <a:cs typeface="Times New Roman"/>
                        </a:rPr>
                        <a:t>Client</a:t>
                      </a:r>
                      <a:endParaRPr lang="en-US" sz="2800" dirty="0">
                        <a:latin typeface="Calibri"/>
                        <a:ea typeface="Calibri"/>
                        <a:cs typeface="Times New Roman"/>
                      </a:endParaRPr>
                    </a:p>
                  </a:txBody>
                  <a:tcPr marL="68580" marR="68580" marT="0" marB="0"/>
                </a:tc>
              </a:tr>
            </a:tbl>
          </a:graphicData>
        </a:graphic>
      </p:graphicFrame>
      <p:sp>
        <p:nvSpPr>
          <p:cNvPr id="8" name="Title 3"/>
          <p:cNvSpPr>
            <a:spLocks noGrp="1"/>
          </p:cNvSpPr>
          <p:nvPr>
            <p:ph type="title"/>
          </p:nvPr>
        </p:nvSpPr>
        <p:spPr>
          <a:xfrm>
            <a:off x="2133600" y="274638"/>
            <a:ext cx="6553200" cy="1096962"/>
          </a:xfrm>
        </p:spPr>
        <p:txBody>
          <a:bodyPr>
            <a:noAutofit/>
          </a:bodyPr>
          <a:lstStyle/>
          <a:p>
            <a:pPr lvl="1" eaLnBrk="1" fontAlgn="auto" hangingPunct="1">
              <a:spcAft>
                <a:spcPts val="0"/>
              </a:spcAft>
              <a:defRPr/>
            </a:pPr>
            <a:r>
              <a:rPr lang="en-IN" b="1" kern="1200" dirty="0">
                <a:solidFill>
                  <a:schemeClr val="tx1"/>
                </a:solidFill>
                <a:effectLst>
                  <a:outerShdw blurRad="38100" dist="38100" dir="2700000" algn="tl">
                    <a:srgbClr val="000000">
                      <a:alpha val="43137"/>
                    </a:srgbClr>
                  </a:outerShdw>
                </a:effectLst>
                <a:latin typeface="+mj-lt"/>
                <a:ea typeface="+mj-ea"/>
                <a:cs typeface="+mj-cs"/>
              </a:rPr>
              <a:t>ACTIVITY </a:t>
            </a:r>
            <a:r>
              <a:rPr lang="en-IN" b="1" kern="1200" dirty="0" smtClean="0">
                <a:solidFill>
                  <a:schemeClr val="tx1"/>
                </a:solidFill>
                <a:effectLst>
                  <a:outerShdw blurRad="38100" dist="38100" dir="2700000" algn="tl">
                    <a:srgbClr val="000000">
                      <a:alpha val="43137"/>
                    </a:srgbClr>
                  </a:outerShdw>
                </a:effectLst>
                <a:latin typeface="+mj-lt"/>
                <a:ea typeface="+mj-ea"/>
                <a:cs typeface="+mj-cs"/>
              </a:rPr>
              <a:t>3: Triad Counselling Practice</a:t>
            </a:r>
            <a:endParaRPr lang="en-IN" b="1" kern="1200" dirty="0">
              <a:solidFill>
                <a:schemeClr val="tx1"/>
              </a:solidFill>
              <a:effectLst>
                <a:outerShdw blurRad="38100" dist="38100" dir="2700000" algn="tl">
                  <a:srgbClr val="000000">
                    <a:alpha val="43137"/>
                  </a:srgbClr>
                </a:outerShdw>
              </a:effectLst>
              <a:latin typeface="+mj-lt"/>
              <a:ea typeface="+mj-ea"/>
              <a:cs typeface="+mj-cs"/>
            </a:endParaRPr>
          </a:p>
        </p:txBody>
      </p:sp>
      <p:pic>
        <p:nvPicPr>
          <p:cNvPr id="9" name="Picture 6"/>
          <p:cNvPicPr>
            <a:picLocks noChangeAspect="1" noChangeArrowheads="1"/>
          </p:cNvPicPr>
          <p:nvPr/>
        </p:nvPicPr>
        <p:blipFill>
          <a:blip r:embed="rId3" cstate="print"/>
          <a:srcRect/>
          <a:stretch>
            <a:fillRect/>
          </a:stretch>
        </p:blipFill>
        <p:spPr bwMode="auto">
          <a:xfrm>
            <a:off x="152400" y="381000"/>
            <a:ext cx="1963738" cy="1066800"/>
          </a:xfrm>
          <a:prstGeom prst="rect">
            <a:avLst/>
          </a:prstGeom>
          <a:noFill/>
          <a:ln w="9525">
            <a:noFill/>
            <a:miter lim="800000"/>
            <a:headEnd/>
            <a:tailEnd/>
          </a:ln>
        </p:spPr>
      </p:pic>
      <p:sp>
        <p:nvSpPr>
          <p:cNvPr id="10" name="TextBox 9"/>
          <p:cNvSpPr txBox="1"/>
          <p:nvPr/>
        </p:nvSpPr>
        <p:spPr>
          <a:xfrm>
            <a:off x="609600" y="5562600"/>
            <a:ext cx="7696200" cy="369332"/>
          </a:xfrm>
          <a:prstGeom prst="rect">
            <a:avLst/>
          </a:prstGeom>
          <a:noFill/>
        </p:spPr>
        <p:txBody>
          <a:bodyPr wrap="square" rtlCol="0">
            <a:spAutoFit/>
          </a:bodyPr>
          <a:lstStyle/>
          <a:p>
            <a:r>
              <a:rPr lang="en-US" b="1" dirty="0" smtClean="0"/>
              <a:t>Each role play is about 10 minutes. The trainer will give instructions.</a:t>
            </a:r>
            <a:endParaRPr lang="en-US"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2438400"/>
            <a:ext cx="8001000" cy="3810000"/>
          </a:xfrm>
        </p:spPr>
        <p:txBody>
          <a:bodyPr>
            <a:normAutofit/>
          </a:bodyPr>
          <a:lstStyle/>
          <a:p>
            <a:pPr marL="971550" lvl="1" indent="-514350">
              <a:buFont typeface="+mj-lt"/>
              <a:buAutoNum type="arabicPeriod"/>
            </a:pPr>
            <a:r>
              <a:rPr lang="en-US" sz="3200" dirty="0" smtClean="0"/>
              <a:t>How did you feel about the situation as a client?</a:t>
            </a:r>
          </a:p>
          <a:p>
            <a:pPr marL="971550" lvl="1" indent="-514350">
              <a:buFont typeface="+mj-lt"/>
              <a:buAutoNum type="arabicPeriod"/>
            </a:pPr>
            <a:r>
              <a:rPr lang="en-US" sz="3200" dirty="0" smtClean="0"/>
              <a:t>How did you feel about the situation as a counsellor?</a:t>
            </a:r>
          </a:p>
          <a:p>
            <a:pPr marL="971550" lvl="1" indent="-514350">
              <a:buFont typeface="+mj-lt"/>
              <a:buAutoNum type="arabicPeriod"/>
            </a:pPr>
            <a:r>
              <a:rPr lang="en-US" sz="3200" dirty="0" smtClean="0"/>
              <a:t>What important clues did the client mention?</a:t>
            </a:r>
          </a:p>
          <a:p>
            <a:pPr marL="971550" lvl="1" indent="-514350">
              <a:buFont typeface="+mj-lt"/>
              <a:buAutoNum type="arabicPeriod"/>
            </a:pPr>
            <a:r>
              <a:rPr lang="en-US" sz="3200" dirty="0" smtClean="0"/>
              <a:t>What useful strategies did the counsellor use?</a:t>
            </a:r>
          </a:p>
        </p:txBody>
      </p:sp>
      <p:sp>
        <p:nvSpPr>
          <p:cNvPr id="5" name="Title 3"/>
          <p:cNvSpPr>
            <a:spLocks noGrp="1"/>
          </p:cNvSpPr>
          <p:nvPr>
            <p:ph type="title"/>
          </p:nvPr>
        </p:nvSpPr>
        <p:spPr>
          <a:xfrm>
            <a:off x="2133600" y="274638"/>
            <a:ext cx="6553200" cy="1782762"/>
          </a:xfrm>
        </p:spPr>
        <p:txBody>
          <a:bodyPr>
            <a:noAutofit/>
          </a:bodyPr>
          <a:lstStyle/>
          <a:p>
            <a:pPr lvl="1" eaLnBrk="1" fontAlgn="auto" hangingPunct="1">
              <a:spcAft>
                <a:spcPts val="0"/>
              </a:spcAft>
              <a:defRPr/>
            </a:pPr>
            <a:r>
              <a:rPr lang="en-IN" b="1" kern="1200" dirty="0">
                <a:solidFill>
                  <a:schemeClr val="tx1"/>
                </a:solidFill>
                <a:effectLst>
                  <a:outerShdw blurRad="38100" dist="38100" dir="2700000" algn="tl">
                    <a:srgbClr val="000000">
                      <a:alpha val="43137"/>
                    </a:srgbClr>
                  </a:outerShdw>
                </a:effectLst>
                <a:latin typeface="+mj-lt"/>
                <a:ea typeface="+mj-ea"/>
                <a:cs typeface="+mj-cs"/>
              </a:rPr>
              <a:t>ACTIVITY </a:t>
            </a:r>
            <a:r>
              <a:rPr lang="en-IN" b="1" kern="1200" dirty="0" smtClean="0">
                <a:solidFill>
                  <a:schemeClr val="tx1"/>
                </a:solidFill>
                <a:effectLst>
                  <a:outerShdw blurRad="38100" dist="38100" dir="2700000" algn="tl">
                    <a:srgbClr val="000000">
                      <a:alpha val="43137"/>
                    </a:srgbClr>
                  </a:outerShdw>
                </a:effectLst>
                <a:latin typeface="+mj-lt"/>
                <a:ea typeface="+mj-ea"/>
                <a:cs typeface="+mj-cs"/>
              </a:rPr>
              <a:t>3: </a:t>
            </a:r>
            <a:br>
              <a:rPr lang="en-IN" b="1" kern="1200" dirty="0" smtClean="0">
                <a:solidFill>
                  <a:schemeClr val="tx1"/>
                </a:solidFill>
                <a:effectLst>
                  <a:outerShdw blurRad="38100" dist="38100" dir="2700000" algn="tl">
                    <a:srgbClr val="000000">
                      <a:alpha val="43137"/>
                    </a:srgbClr>
                  </a:outerShdw>
                </a:effectLst>
                <a:latin typeface="+mj-lt"/>
                <a:ea typeface="+mj-ea"/>
                <a:cs typeface="+mj-cs"/>
              </a:rPr>
            </a:br>
            <a:r>
              <a:rPr lang="en-IN" b="1" kern="1200" dirty="0" smtClean="0">
                <a:solidFill>
                  <a:schemeClr val="tx1"/>
                </a:solidFill>
                <a:effectLst>
                  <a:outerShdw blurRad="38100" dist="38100" dir="2700000" algn="tl">
                    <a:srgbClr val="000000">
                      <a:alpha val="43137"/>
                    </a:srgbClr>
                  </a:outerShdw>
                </a:effectLst>
                <a:latin typeface="+mj-lt"/>
                <a:ea typeface="+mj-ea"/>
                <a:cs typeface="+mj-cs"/>
              </a:rPr>
              <a:t>Triad Counselling Practice</a:t>
            </a:r>
            <a:br>
              <a:rPr lang="en-IN" b="1" kern="1200" dirty="0" smtClean="0">
                <a:solidFill>
                  <a:schemeClr val="tx1"/>
                </a:solidFill>
                <a:effectLst>
                  <a:outerShdw blurRad="38100" dist="38100" dir="2700000" algn="tl">
                    <a:srgbClr val="000000">
                      <a:alpha val="43137"/>
                    </a:srgbClr>
                  </a:outerShdw>
                </a:effectLst>
                <a:latin typeface="+mj-lt"/>
                <a:ea typeface="+mj-ea"/>
                <a:cs typeface="+mj-cs"/>
              </a:rPr>
            </a:br>
            <a:r>
              <a:rPr lang="en-IN" b="1" kern="1200" dirty="0" smtClean="0">
                <a:solidFill>
                  <a:schemeClr val="tx1"/>
                </a:solidFill>
                <a:effectLst>
                  <a:outerShdw blurRad="38100" dist="38100" dir="2700000" algn="tl">
                    <a:srgbClr val="000000">
                      <a:alpha val="43137"/>
                    </a:srgbClr>
                  </a:outerShdw>
                </a:effectLst>
                <a:latin typeface="+mj-lt"/>
                <a:ea typeface="+mj-ea"/>
                <a:cs typeface="+mj-cs"/>
              </a:rPr>
              <a:t>Debriefing Questions</a:t>
            </a:r>
            <a:endParaRPr lang="en-IN" b="1" kern="1200" dirty="0">
              <a:solidFill>
                <a:schemeClr val="tx1"/>
              </a:solidFill>
              <a:effectLst>
                <a:outerShdw blurRad="38100" dist="38100" dir="2700000" algn="tl">
                  <a:srgbClr val="000000">
                    <a:alpha val="43137"/>
                  </a:srgbClr>
                </a:outerShdw>
              </a:effectLst>
              <a:latin typeface="+mj-lt"/>
              <a:ea typeface="+mj-ea"/>
              <a:cs typeface="+mj-cs"/>
            </a:endParaRPr>
          </a:p>
        </p:txBody>
      </p:sp>
      <p:pic>
        <p:nvPicPr>
          <p:cNvPr id="6" name="Picture 6"/>
          <p:cNvPicPr>
            <a:picLocks noChangeAspect="1" noChangeArrowheads="1"/>
          </p:cNvPicPr>
          <p:nvPr/>
        </p:nvPicPr>
        <p:blipFill>
          <a:blip r:embed="rId3" cstate="print"/>
          <a:srcRect/>
          <a:stretch>
            <a:fillRect/>
          </a:stretch>
        </p:blipFill>
        <p:spPr bwMode="auto">
          <a:xfrm>
            <a:off x="152400" y="381000"/>
            <a:ext cx="1963738"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096962"/>
          </a:xfrm>
        </p:spPr>
        <p:txBody>
          <a:bodyPr>
            <a:normAutofit/>
          </a:bodyPr>
          <a:lstStyle/>
          <a:p>
            <a:pPr algn="ct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Summing Up</a:t>
            </a:r>
            <a:endParaRPr lang="en-IN" b="1" dirty="0" smtClean="0">
              <a:solidFill>
                <a:schemeClr val="tx1"/>
              </a:solidFill>
              <a:effectLst>
                <a:outerShdw blurRad="38100" dist="38100" dir="2700000" algn="tl">
                  <a:srgbClr val="000000">
                    <a:alpha val="43137"/>
                  </a:srgbClr>
                </a:outerShdw>
              </a:effectLst>
            </a:endParaRPr>
          </a:p>
        </p:txBody>
      </p:sp>
      <p:sp>
        <p:nvSpPr>
          <p:cNvPr id="4" name="Horizontal Scroll 3"/>
          <p:cNvSpPr/>
          <p:nvPr/>
        </p:nvSpPr>
        <p:spPr>
          <a:xfrm>
            <a:off x="685800" y="1143000"/>
            <a:ext cx="8001000" cy="5486400"/>
          </a:xfrm>
          <a:prstGeom prst="horizontalScroll">
            <a:avLst/>
          </a:prstGeom>
          <a:solidFill>
            <a:schemeClr val="accent1">
              <a:lumMod val="20000"/>
              <a:lumOff val="80000"/>
            </a:schemeClr>
          </a:solid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sz="2400" b="1" dirty="0" smtClean="0">
                <a:solidFill>
                  <a:schemeClr val="tx1"/>
                </a:solidFill>
              </a:rPr>
              <a:t>It is important for the counsellor to demonstrate a non-judgmental attitude: Rather than scold clients for inability to use a condom consistently, or unwillingness to do so, the counsellor should explore the reasons, and present a balanced view of the risks and advantages of sticking with the current behaviour versus changing it towards less risky practices</a:t>
            </a:r>
            <a:r>
              <a:rPr lang="en-US" sz="2400" dirty="0" smtClean="0">
                <a:solidFill>
                  <a:schemeClr val="tx1"/>
                </a:solidFill>
              </a:rPr>
              <a:t>.</a:t>
            </a:r>
          </a:p>
          <a:p>
            <a:r>
              <a:rPr lang="en-US" sz="2400" b="1" dirty="0" smtClean="0">
                <a:solidFill>
                  <a:schemeClr val="tx1"/>
                </a:solidFill>
              </a:rPr>
              <a:t> Trying to reform MSMs or cure them of their “gay nature” IS NOT counselling.</a:t>
            </a:r>
          </a:p>
          <a:p>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1173162"/>
          </a:xfrm>
        </p:spPr>
        <p:txBody>
          <a:bodyPr>
            <a:noAutofit/>
          </a:bodyPr>
          <a:lstStyle/>
          <a:p>
            <a:pPr lvl="1" eaLnBrk="1" fontAlgn="auto" hangingPunct="1">
              <a:spcAft>
                <a:spcPts val="0"/>
              </a:spcAft>
              <a:defRPr/>
            </a:pPr>
            <a:r>
              <a:rPr lang="en-US" b="1" kern="1200" dirty="0">
                <a:solidFill>
                  <a:schemeClr val="tx1"/>
                </a:solidFill>
                <a:effectLst>
                  <a:outerShdw blurRad="38100" dist="38100" dir="2700000" algn="tl">
                    <a:srgbClr val="000000">
                      <a:alpha val="43137"/>
                    </a:srgbClr>
                  </a:outerShdw>
                </a:effectLst>
                <a:latin typeface="+mj-lt"/>
                <a:ea typeface="+mj-ea"/>
                <a:cs typeface="+mj-cs"/>
              </a:rPr>
              <a:t>Objectives</a:t>
            </a:r>
          </a:p>
        </p:txBody>
      </p:sp>
      <p:sp>
        <p:nvSpPr>
          <p:cNvPr id="9219" name="Content Placeholder 2"/>
          <p:cNvSpPr>
            <a:spLocks noGrp="1"/>
          </p:cNvSpPr>
          <p:nvPr>
            <p:ph sz="quarter" idx="1"/>
          </p:nvPr>
        </p:nvSpPr>
        <p:spPr>
          <a:xfrm>
            <a:off x="838200" y="1676400"/>
            <a:ext cx="7848600" cy="4343400"/>
          </a:xfrm>
        </p:spPr>
        <p:txBody>
          <a:bodyPr>
            <a:normAutofit/>
          </a:bodyPr>
          <a:lstStyle/>
          <a:p>
            <a:pPr marL="111125" indent="-28575" eaLnBrk="1" fontAlgn="auto" hangingPunct="1">
              <a:spcBef>
                <a:spcPts val="580"/>
              </a:spcBef>
              <a:spcAft>
                <a:spcPts val="0"/>
              </a:spcAft>
              <a:buFont typeface="Wingdings 2" pitchFamily="18" charset="2"/>
              <a:buNone/>
              <a:defRPr/>
            </a:pPr>
            <a:r>
              <a:rPr lang="en-US" dirty="0" smtClean="0"/>
              <a:t>At the end of this session, participants will be able to</a:t>
            </a:r>
          </a:p>
          <a:p>
            <a:pPr marL="457200" indent="-457200" eaLnBrk="1" fontAlgn="auto" hangingPunct="1">
              <a:spcBef>
                <a:spcPts val="580"/>
              </a:spcBef>
              <a:spcAft>
                <a:spcPts val="0"/>
              </a:spcAft>
              <a:buFont typeface="Wingdings" pitchFamily="2" charset="2"/>
              <a:buChar char="Ø"/>
              <a:defRPr/>
            </a:pPr>
            <a:r>
              <a:rPr lang="en-IN" dirty="0" smtClean="0"/>
              <a:t>Describe the type of sexual behaviours that are visible among MSMs</a:t>
            </a:r>
            <a:endParaRPr lang="en-US" dirty="0" smtClean="0"/>
          </a:p>
          <a:p>
            <a:pPr marL="457200" indent="-457200" eaLnBrk="1" fontAlgn="auto" hangingPunct="1">
              <a:spcBef>
                <a:spcPts val="580"/>
              </a:spcBef>
              <a:spcAft>
                <a:spcPts val="0"/>
              </a:spcAft>
              <a:buFont typeface="Wingdings" pitchFamily="2" charset="2"/>
              <a:buChar char="Ø"/>
              <a:defRPr/>
            </a:pPr>
            <a:r>
              <a:rPr lang="en-IN" dirty="0" smtClean="0"/>
              <a:t>List the reasons which increase vulnerability in MSMs</a:t>
            </a:r>
            <a:endParaRPr lang="en-US" dirty="0" smtClean="0"/>
          </a:p>
          <a:p>
            <a:pPr marL="457200" indent="-457200" eaLnBrk="1" fontAlgn="auto" hangingPunct="1">
              <a:spcBef>
                <a:spcPts val="580"/>
              </a:spcBef>
              <a:spcAft>
                <a:spcPts val="0"/>
              </a:spcAft>
              <a:buFont typeface="Wingdings" pitchFamily="2" charset="2"/>
              <a:buChar char="Ø"/>
              <a:defRPr/>
            </a:pPr>
            <a:r>
              <a:rPr lang="en-IN" dirty="0" smtClean="0"/>
              <a:t>Demonstrate skills of risk assessment and risk reduction for MSMs</a:t>
            </a:r>
            <a:endParaRPr lang="en-US" dirty="0" smtClean="0"/>
          </a:p>
          <a:p>
            <a:pPr marL="457200" indent="-457200" eaLnBrk="1" fontAlgn="auto" hangingPunct="1">
              <a:spcBef>
                <a:spcPts val="580"/>
              </a:spcBef>
              <a:spcAft>
                <a:spcPts val="0"/>
              </a:spcAft>
              <a:buNone/>
              <a:defRPr/>
            </a:pPr>
            <a:endParaRPr lang="en-IN"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33600" y="274638"/>
            <a:ext cx="6553200" cy="1096962"/>
          </a:xfrm>
        </p:spPr>
        <p:txBody>
          <a:bodyPr>
            <a:noAutofit/>
          </a:bodyPr>
          <a:lstStyle/>
          <a:p>
            <a:pPr lvl="1" eaLnBrk="1" fontAlgn="auto" hangingPunct="1">
              <a:spcAft>
                <a:spcPts val="0"/>
              </a:spcAft>
              <a:defRPr/>
            </a:pPr>
            <a:r>
              <a:rPr lang="en-IN" b="1" kern="1200" dirty="0">
                <a:solidFill>
                  <a:schemeClr val="tx1"/>
                </a:solidFill>
                <a:effectLst>
                  <a:outerShdw blurRad="38100" dist="38100" dir="2700000" algn="tl">
                    <a:srgbClr val="000000">
                      <a:alpha val="43137"/>
                    </a:srgbClr>
                  </a:outerShdw>
                </a:effectLst>
                <a:latin typeface="+mj-lt"/>
                <a:ea typeface="+mj-ea"/>
                <a:cs typeface="+mj-cs"/>
              </a:rPr>
              <a:t>ACTIVITY 1</a:t>
            </a:r>
          </a:p>
        </p:txBody>
      </p:sp>
      <p:sp>
        <p:nvSpPr>
          <p:cNvPr id="5" name="Content Placeholder 4"/>
          <p:cNvSpPr>
            <a:spLocks noGrp="1"/>
          </p:cNvSpPr>
          <p:nvPr>
            <p:ph sz="quarter" idx="1"/>
          </p:nvPr>
        </p:nvSpPr>
        <p:spPr>
          <a:xfrm>
            <a:off x="762000" y="2438400"/>
            <a:ext cx="7924800" cy="3581400"/>
          </a:xfrm>
        </p:spPr>
        <p:txBody>
          <a:bodyPr>
            <a:normAutofit fontScale="77500" lnSpcReduction="20000"/>
          </a:bodyPr>
          <a:lstStyle/>
          <a:p>
            <a:pPr marL="346075" lvl="1" indent="-346075" eaLnBrk="1" fontAlgn="auto" hangingPunct="1">
              <a:spcBef>
                <a:spcPts val="580"/>
              </a:spcBef>
              <a:spcAft>
                <a:spcPts val="0"/>
              </a:spcAft>
              <a:buClr>
                <a:schemeClr val="accent1"/>
              </a:buClr>
              <a:buFont typeface="Wingdings" pitchFamily="2" charset="2"/>
              <a:buChar char="Ø"/>
              <a:defRPr/>
            </a:pPr>
            <a:r>
              <a:rPr lang="en-US" sz="2900" dirty="0" smtClean="0"/>
              <a:t>Only male counsellors can work with MSMs.</a:t>
            </a:r>
          </a:p>
          <a:p>
            <a:pPr marL="346075" lvl="1" indent="-346075" eaLnBrk="1" fontAlgn="auto" hangingPunct="1">
              <a:spcBef>
                <a:spcPts val="580"/>
              </a:spcBef>
              <a:spcAft>
                <a:spcPts val="0"/>
              </a:spcAft>
              <a:buClr>
                <a:schemeClr val="accent1"/>
              </a:buClr>
              <a:buFont typeface="Wingdings" pitchFamily="2" charset="2"/>
              <a:buChar char="Ø"/>
              <a:defRPr/>
            </a:pPr>
            <a:r>
              <a:rPr lang="en-US" sz="2900" dirty="0" smtClean="0"/>
              <a:t>It is possible through counselling MSMs to change their nature and help them to stop desiring men.</a:t>
            </a:r>
          </a:p>
          <a:p>
            <a:pPr marL="346075" lvl="1" indent="-346075" eaLnBrk="1" fontAlgn="auto" hangingPunct="1">
              <a:spcBef>
                <a:spcPts val="580"/>
              </a:spcBef>
              <a:spcAft>
                <a:spcPts val="0"/>
              </a:spcAft>
              <a:buClr>
                <a:schemeClr val="accent1"/>
              </a:buClr>
              <a:buFont typeface="Wingdings" pitchFamily="2" charset="2"/>
              <a:buChar char="Ø"/>
              <a:defRPr/>
            </a:pPr>
            <a:r>
              <a:rPr lang="en-US" sz="2900" dirty="0" smtClean="0"/>
              <a:t>All MSM have anal sex.</a:t>
            </a:r>
          </a:p>
          <a:p>
            <a:pPr marL="346075" lvl="1" indent="-346075" eaLnBrk="1" fontAlgn="auto" hangingPunct="1">
              <a:spcBef>
                <a:spcPts val="580"/>
              </a:spcBef>
              <a:spcAft>
                <a:spcPts val="0"/>
              </a:spcAft>
              <a:buClr>
                <a:schemeClr val="accent1"/>
              </a:buClr>
              <a:buFont typeface="Wingdings" pitchFamily="2" charset="2"/>
              <a:buChar char="Ø"/>
              <a:defRPr/>
            </a:pPr>
            <a:r>
              <a:rPr lang="en-US" sz="2900" dirty="0" smtClean="0"/>
              <a:t>All masculine-looking men have sex with women only.</a:t>
            </a:r>
          </a:p>
          <a:p>
            <a:pPr marL="346075" lvl="1" indent="-346075" eaLnBrk="1" fontAlgn="auto" hangingPunct="1">
              <a:spcBef>
                <a:spcPts val="580"/>
              </a:spcBef>
              <a:spcAft>
                <a:spcPts val="0"/>
              </a:spcAft>
              <a:buClr>
                <a:schemeClr val="accent1"/>
              </a:buClr>
              <a:buFont typeface="Wingdings" pitchFamily="2" charset="2"/>
              <a:buChar char="Ø"/>
              <a:defRPr/>
            </a:pPr>
            <a:r>
              <a:rPr lang="en-US" sz="2900" dirty="0" smtClean="0"/>
              <a:t>Only males who look feminine or behave in an obviously feminine manner have sex with other men.</a:t>
            </a:r>
          </a:p>
          <a:p>
            <a:pPr marL="346075" lvl="1" indent="-346075" eaLnBrk="1" fontAlgn="auto" hangingPunct="1">
              <a:spcBef>
                <a:spcPts val="580"/>
              </a:spcBef>
              <a:spcAft>
                <a:spcPts val="0"/>
              </a:spcAft>
              <a:buClr>
                <a:schemeClr val="accent1"/>
              </a:buClr>
              <a:buFont typeface="Wingdings" pitchFamily="2" charset="2"/>
              <a:buChar char="Ø"/>
              <a:defRPr/>
            </a:pPr>
            <a:r>
              <a:rPr lang="en-US" sz="2900" dirty="0" smtClean="0"/>
              <a:t>All </a:t>
            </a:r>
            <a:r>
              <a:rPr lang="en-US" sz="2900" dirty="0" err="1" smtClean="0"/>
              <a:t>hijras</a:t>
            </a:r>
            <a:r>
              <a:rPr lang="en-US" sz="2900" dirty="0" smtClean="0"/>
              <a:t> sell sex.</a:t>
            </a:r>
          </a:p>
          <a:p>
            <a:pPr marL="346075" lvl="1" indent="-346075" eaLnBrk="1" fontAlgn="auto" hangingPunct="1">
              <a:spcBef>
                <a:spcPts val="580"/>
              </a:spcBef>
              <a:spcAft>
                <a:spcPts val="0"/>
              </a:spcAft>
              <a:buClr>
                <a:schemeClr val="accent1"/>
              </a:buClr>
              <a:buFont typeface="Wingdings" pitchFamily="2" charset="2"/>
              <a:buChar char="Ø"/>
              <a:defRPr/>
            </a:pPr>
            <a:r>
              <a:rPr lang="en-US" sz="2900" dirty="0" smtClean="0"/>
              <a:t>A man who has sex with females or who is heterosexually married cannot have sex with males.</a:t>
            </a:r>
          </a:p>
          <a:p>
            <a:pPr marL="346075" lvl="1" indent="-346075" eaLnBrk="1" fontAlgn="auto" hangingPunct="1">
              <a:spcBef>
                <a:spcPts val="580"/>
              </a:spcBef>
              <a:spcAft>
                <a:spcPts val="0"/>
              </a:spcAft>
              <a:buClr>
                <a:schemeClr val="accent1"/>
              </a:buClr>
              <a:buFont typeface="Wingdings" pitchFamily="2" charset="2"/>
              <a:buChar char="Ø"/>
              <a:defRPr/>
            </a:pPr>
            <a:r>
              <a:rPr lang="en-US" sz="2900" dirty="0" smtClean="0"/>
              <a:t>A feminine looking homosexual male is only a receptive partner.</a:t>
            </a:r>
          </a:p>
        </p:txBody>
      </p:sp>
      <p:pic>
        <p:nvPicPr>
          <p:cNvPr id="9220" name="Picture 6"/>
          <p:cNvPicPr>
            <a:picLocks noChangeAspect="1" noChangeArrowheads="1"/>
          </p:cNvPicPr>
          <p:nvPr/>
        </p:nvPicPr>
        <p:blipFill>
          <a:blip r:embed="rId3" cstate="print"/>
          <a:srcRect/>
          <a:stretch>
            <a:fillRect/>
          </a:stretch>
        </p:blipFill>
        <p:spPr bwMode="auto">
          <a:xfrm>
            <a:off x="152400" y="381000"/>
            <a:ext cx="1963738" cy="1066800"/>
          </a:xfrm>
          <a:prstGeom prst="rect">
            <a:avLst/>
          </a:prstGeom>
          <a:noFill/>
          <a:ln w="9525">
            <a:noFill/>
            <a:miter lim="800000"/>
            <a:headEnd/>
            <a:tailEnd/>
          </a:ln>
        </p:spPr>
      </p:pic>
      <p:sp>
        <p:nvSpPr>
          <p:cNvPr id="9221" name="Rectangle 6"/>
          <p:cNvSpPr>
            <a:spLocks noChangeArrowheads="1"/>
          </p:cNvSpPr>
          <p:nvPr/>
        </p:nvSpPr>
        <p:spPr bwMode="auto">
          <a:xfrm>
            <a:off x="1143000" y="1524000"/>
            <a:ext cx="6705600" cy="646113"/>
          </a:xfrm>
          <a:prstGeom prst="rect">
            <a:avLst/>
          </a:prstGeom>
          <a:noFill/>
          <a:ln w="9525">
            <a:noFill/>
            <a:miter lim="800000"/>
            <a:headEnd/>
            <a:tailEnd/>
          </a:ln>
        </p:spPr>
        <p:txBody>
          <a:bodyPr>
            <a:spAutoFit/>
          </a:bodyPr>
          <a:lstStyle/>
          <a:p>
            <a:pPr algn="ctr"/>
            <a:r>
              <a:rPr lang="en-US" sz="3600" b="1" dirty="0" smtClean="0"/>
              <a:t>The Truth of the Matter</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 calcmode="lin" valueType="num">
                                      <p:cBhvr additive="base">
                                        <p:cTn id="2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 calcmode="lin" valueType="num">
                                      <p:cBhvr additive="base">
                                        <p:cTn id="2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5">
                                            <p:txEl>
                                              <p:pRg st="4" end="4"/>
                                            </p:txEl>
                                          </p:spTgt>
                                        </p:tgtEl>
                                        <p:attrNameLst>
                                          <p:attrName>style.visibility</p:attrName>
                                        </p:attrNameLst>
                                      </p:cBhvr>
                                      <p:to>
                                        <p:strVal val="visible"/>
                                      </p:to>
                                    </p:set>
                                    <p:anim calcmode="lin" valueType="num">
                                      <p:cBhvr additive="base">
                                        <p:cTn id="3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5">
                                            <p:txEl>
                                              <p:pRg st="5" end="5"/>
                                            </p:txEl>
                                          </p:spTgt>
                                        </p:tgtEl>
                                        <p:attrNameLst>
                                          <p:attrName>style.visibility</p:attrName>
                                        </p:attrNameLst>
                                      </p:cBhvr>
                                      <p:to>
                                        <p:strVal val="visible"/>
                                      </p:to>
                                    </p:set>
                                    <p:anim calcmode="lin" valueType="num">
                                      <p:cBhvr additive="base">
                                        <p:cTn id="45"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5">
                                            <p:txEl>
                                              <p:pRg st="6" end="6"/>
                                            </p:txEl>
                                          </p:spTgt>
                                        </p:tgtEl>
                                        <p:attrNameLst>
                                          <p:attrName>style.visibility</p:attrName>
                                        </p:attrNameLst>
                                      </p:cBhvr>
                                      <p:to>
                                        <p:strVal val="visible"/>
                                      </p:to>
                                    </p:set>
                                    <p:anim calcmode="lin" valueType="num">
                                      <p:cBhvr additive="base">
                                        <p:cTn id="5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5">
                                            <p:txEl>
                                              <p:pRg st="7" end="7"/>
                                            </p:txEl>
                                          </p:spTgt>
                                        </p:tgtEl>
                                        <p:attrNameLst>
                                          <p:attrName>style.visibility</p:attrName>
                                        </p:attrNameLst>
                                      </p:cBhvr>
                                      <p:to>
                                        <p:strVal val="visible"/>
                                      </p:to>
                                    </p:set>
                                    <p:anim calcmode="lin" valueType="num">
                                      <p:cBhvr additive="base">
                                        <p:cTn id="57"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2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Working with MSMs </a:t>
            </a:r>
            <a:endParaRPr lang="en-US" b="1"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p:txBody>
          <a:bodyPr/>
          <a:lstStyle/>
          <a:p>
            <a:pPr>
              <a:buNone/>
            </a:pPr>
            <a:r>
              <a:rPr lang="en-US" b="1" dirty="0" smtClean="0"/>
              <a:t>Some Common Terms</a:t>
            </a:r>
          </a:p>
          <a:p>
            <a:r>
              <a:rPr lang="en-US" i="1" dirty="0" err="1" smtClean="0"/>
              <a:t>Kothis</a:t>
            </a:r>
            <a:endParaRPr lang="en-US" dirty="0" smtClean="0"/>
          </a:p>
          <a:p>
            <a:r>
              <a:rPr lang="en-US" i="1" dirty="0" err="1" smtClean="0"/>
              <a:t>Panthis</a:t>
            </a:r>
            <a:r>
              <a:rPr lang="en-US" dirty="0" smtClean="0"/>
              <a:t> </a:t>
            </a:r>
          </a:p>
          <a:p>
            <a:r>
              <a:rPr lang="en-US" i="1" dirty="0" err="1" smtClean="0"/>
              <a:t>Hijras</a:t>
            </a:r>
            <a:r>
              <a:rPr lang="en-US" dirty="0" smtClean="0"/>
              <a:t>/Transgendered People</a:t>
            </a:r>
          </a:p>
          <a:p>
            <a:r>
              <a:rPr lang="en-US" dirty="0" smtClean="0"/>
              <a:t>Bisexuals </a:t>
            </a:r>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33600" y="274638"/>
            <a:ext cx="6553200" cy="1096962"/>
          </a:xfrm>
        </p:spPr>
        <p:txBody>
          <a:bodyPr>
            <a:noAutofit/>
          </a:bodyPr>
          <a:lstStyle/>
          <a:p>
            <a:pPr lvl="1" eaLnBrk="1" fontAlgn="auto" hangingPunct="1">
              <a:spcAft>
                <a:spcPts val="0"/>
              </a:spcAft>
              <a:defRPr/>
            </a:pPr>
            <a:r>
              <a:rPr lang="en-IN" b="1" kern="1200" dirty="0">
                <a:solidFill>
                  <a:schemeClr val="tx1"/>
                </a:solidFill>
                <a:effectLst>
                  <a:outerShdw blurRad="38100" dist="38100" dir="2700000" algn="tl">
                    <a:srgbClr val="000000">
                      <a:alpha val="43137"/>
                    </a:srgbClr>
                  </a:outerShdw>
                </a:effectLst>
                <a:latin typeface="+mj-lt"/>
                <a:ea typeface="+mj-ea"/>
                <a:cs typeface="+mj-cs"/>
              </a:rPr>
              <a:t>ACTIVITY </a:t>
            </a:r>
            <a:r>
              <a:rPr lang="en-IN" b="1" kern="1200" dirty="0" smtClean="0">
                <a:solidFill>
                  <a:schemeClr val="tx1"/>
                </a:solidFill>
                <a:effectLst>
                  <a:outerShdw blurRad="38100" dist="38100" dir="2700000" algn="tl">
                    <a:srgbClr val="000000">
                      <a:alpha val="43137"/>
                    </a:srgbClr>
                  </a:outerShdw>
                </a:effectLst>
                <a:latin typeface="+mj-lt"/>
                <a:ea typeface="+mj-ea"/>
                <a:cs typeface="+mj-cs"/>
              </a:rPr>
              <a:t>2</a:t>
            </a:r>
            <a:endParaRPr lang="en-IN" b="1" kern="1200" dirty="0">
              <a:solidFill>
                <a:schemeClr val="tx1"/>
              </a:solidFill>
              <a:effectLst>
                <a:outerShdw blurRad="38100" dist="38100" dir="2700000" algn="tl">
                  <a:srgbClr val="000000">
                    <a:alpha val="43137"/>
                  </a:srgbClr>
                </a:outerShdw>
              </a:effectLst>
              <a:latin typeface="+mj-lt"/>
              <a:ea typeface="+mj-ea"/>
              <a:cs typeface="+mj-cs"/>
            </a:endParaRPr>
          </a:p>
        </p:txBody>
      </p:sp>
      <p:sp>
        <p:nvSpPr>
          <p:cNvPr id="5" name="Content Placeholder 4"/>
          <p:cNvSpPr>
            <a:spLocks noGrp="1"/>
          </p:cNvSpPr>
          <p:nvPr>
            <p:ph sz="quarter" idx="1"/>
          </p:nvPr>
        </p:nvSpPr>
        <p:spPr>
          <a:xfrm>
            <a:off x="762000" y="2438400"/>
            <a:ext cx="7924800" cy="3581400"/>
          </a:xfrm>
        </p:spPr>
        <p:txBody>
          <a:bodyPr>
            <a:normAutofit fontScale="92500" lnSpcReduction="10000"/>
          </a:bodyPr>
          <a:lstStyle/>
          <a:p>
            <a:pPr marL="857250" indent="-857250">
              <a:buNone/>
            </a:pPr>
            <a:r>
              <a:rPr lang="en-US" sz="3600" dirty="0" smtClean="0"/>
              <a:t>Q.1.	In the article section that your group read what were some of the problems faced by the MSMs?</a:t>
            </a:r>
          </a:p>
          <a:p>
            <a:pPr marL="857250" indent="-857250">
              <a:buNone/>
            </a:pPr>
            <a:r>
              <a:rPr lang="en-US" sz="3600" dirty="0" smtClean="0"/>
              <a:t>Q.2.	How do these problems make them vulnerable to HIV?</a:t>
            </a:r>
          </a:p>
          <a:p>
            <a:pPr marL="857250" indent="-857250">
              <a:buNone/>
            </a:pPr>
            <a:r>
              <a:rPr lang="en-US" sz="3600" dirty="0" smtClean="0"/>
              <a:t>Q.3.	What could counsellors do about this situation?</a:t>
            </a:r>
            <a:endParaRPr lang="en-US" sz="2900" dirty="0" smtClean="0"/>
          </a:p>
        </p:txBody>
      </p:sp>
      <p:pic>
        <p:nvPicPr>
          <p:cNvPr id="9220" name="Picture 6"/>
          <p:cNvPicPr>
            <a:picLocks noChangeAspect="1" noChangeArrowheads="1"/>
          </p:cNvPicPr>
          <p:nvPr/>
        </p:nvPicPr>
        <p:blipFill>
          <a:blip r:embed="rId3" cstate="print"/>
          <a:srcRect/>
          <a:stretch>
            <a:fillRect/>
          </a:stretch>
        </p:blipFill>
        <p:spPr bwMode="auto">
          <a:xfrm>
            <a:off x="152400" y="381000"/>
            <a:ext cx="1963738" cy="1066800"/>
          </a:xfrm>
          <a:prstGeom prst="rect">
            <a:avLst/>
          </a:prstGeom>
          <a:noFill/>
          <a:ln w="9525">
            <a:noFill/>
            <a:miter lim="800000"/>
            <a:headEnd/>
            <a:tailEnd/>
          </a:ln>
        </p:spPr>
      </p:pic>
      <p:sp>
        <p:nvSpPr>
          <p:cNvPr id="9221" name="Rectangle 6"/>
          <p:cNvSpPr>
            <a:spLocks noChangeArrowheads="1"/>
          </p:cNvSpPr>
          <p:nvPr/>
        </p:nvSpPr>
        <p:spPr bwMode="auto">
          <a:xfrm>
            <a:off x="1143000" y="1524000"/>
            <a:ext cx="6705600" cy="646113"/>
          </a:xfrm>
          <a:prstGeom prst="rect">
            <a:avLst/>
          </a:prstGeom>
          <a:noFill/>
          <a:ln w="9525">
            <a:noFill/>
            <a:miter lim="800000"/>
            <a:headEnd/>
            <a:tailEnd/>
          </a:ln>
        </p:spPr>
        <p:txBody>
          <a:bodyPr>
            <a:spAutoFit/>
          </a:bodyPr>
          <a:lstStyle/>
          <a:p>
            <a:pPr algn="ctr"/>
            <a:r>
              <a:rPr lang="en-US" sz="3600" b="1" dirty="0" smtClean="0"/>
              <a:t>Article Reading</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21"/>
                                        </p:tgtEl>
                                        <p:attrNameLst>
                                          <p:attrName>style.visibility</p:attrName>
                                        </p:attrNameLst>
                                      </p:cBhvr>
                                      <p:to>
                                        <p:strVal val="visible"/>
                                      </p:to>
                                    </p:set>
                                  </p:childTnLst>
                                </p:cTn>
                              </p:par>
                              <p:par>
                                <p:cTn id="11" presetID="2" presetClass="entr" presetSubtype="4" fill="hold" nodeType="with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additive="base">
                                        <p:cTn id="2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221"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Vulnerability of MSMs</a:t>
            </a:r>
            <a:endParaRPr lang="en-US" b="1" dirty="0">
              <a:solidFill>
                <a:schemeClr val="tx1"/>
              </a:solidFill>
              <a:effectLst>
                <a:outerShdw blurRad="38100" dist="38100" dir="2700000" algn="tl">
                  <a:srgbClr val="000000">
                    <a:alpha val="43137"/>
                  </a:srgbClr>
                </a:outerShdw>
              </a:effectLst>
            </a:endParaRPr>
          </a:p>
        </p:txBody>
      </p:sp>
      <p:grpSp>
        <p:nvGrpSpPr>
          <p:cNvPr id="3" name="Group 16"/>
          <p:cNvGrpSpPr>
            <a:grpSpLocks/>
          </p:cNvGrpSpPr>
          <p:nvPr/>
        </p:nvGrpSpPr>
        <p:grpSpPr bwMode="auto">
          <a:xfrm>
            <a:off x="533400" y="1524000"/>
            <a:ext cx="7924800" cy="3962400"/>
            <a:chOff x="1418" y="2723"/>
            <a:chExt cx="8092" cy="3396"/>
          </a:xfrm>
        </p:grpSpPr>
        <p:sp>
          <p:nvSpPr>
            <p:cNvPr id="1041" name="Oval 17"/>
            <p:cNvSpPr>
              <a:spLocks noChangeArrowheads="1"/>
            </p:cNvSpPr>
            <p:nvPr/>
          </p:nvSpPr>
          <p:spPr bwMode="auto">
            <a:xfrm>
              <a:off x="3778" y="3839"/>
              <a:ext cx="3218" cy="109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Verdana" pitchFamily="34" charset="0"/>
                </a:rPr>
                <a:t>Vulnerability of MSMs</a:t>
              </a:r>
              <a:endParaRPr kumimoji="0" lang="en-US" sz="2800" b="0" i="0" u="none" strike="noStrike" cap="none" normalizeH="0" baseline="0" dirty="0" smtClean="0">
                <a:ln>
                  <a:noFill/>
                </a:ln>
                <a:solidFill>
                  <a:schemeClr val="tx1"/>
                </a:solidFill>
                <a:effectLst/>
                <a:latin typeface="Arial" pitchFamily="34" charset="0"/>
              </a:endParaRPr>
            </a:p>
          </p:txBody>
        </p:sp>
        <p:grpSp>
          <p:nvGrpSpPr>
            <p:cNvPr id="4" name="Group 18"/>
            <p:cNvGrpSpPr>
              <a:grpSpLocks/>
            </p:cNvGrpSpPr>
            <p:nvPr/>
          </p:nvGrpSpPr>
          <p:grpSpPr bwMode="auto">
            <a:xfrm>
              <a:off x="1418" y="2723"/>
              <a:ext cx="8092" cy="3396"/>
              <a:chOff x="1418" y="2214"/>
              <a:chExt cx="8092" cy="3396"/>
            </a:xfrm>
          </p:grpSpPr>
          <p:sp>
            <p:nvSpPr>
              <p:cNvPr id="1043" name="Oval 19"/>
              <p:cNvSpPr>
                <a:spLocks noChangeArrowheads="1"/>
              </p:cNvSpPr>
              <p:nvPr/>
            </p:nvSpPr>
            <p:spPr bwMode="auto">
              <a:xfrm>
                <a:off x="7469" y="3482"/>
                <a:ext cx="2041" cy="81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rPr>
                  <a:t>Other Sexual factors</a:t>
                </a:r>
                <a:endParaRPr kumimoji="0" lang="en-US" sz="2800" b="0" i="0" u="none" strike="noStrike" cap="none" normalizeH="0" baseline="0" dirty="0" smtClean="0">
                  <a:ln>
                    <a:noFill/>
                  </a:ln>
                  <a:solidFill>
                    <a:schemeClr val="tx1"/>
                  </a:solidFill>
                  <a:effectLst/>
                  <a:latin typeface="Arial" pitchFamily="34" charset="0"/>
                </a:endParaRPr>
              </a:p>
            </p:txBody>
          </p:sp>
          <p:sp>
            <p:nvSpPr>
              <p:cNvPr id="1044" name="Oval 20"/>
              <p:cNvSpPr>
                <a:spLocks noChangeArrowheads="1"/>
              </p:cNvSpPr>
              <p:nvPr/>
            </p:nvSpPr>
            <p:spPr bwMode="auto">
              <a:xfrm>
                <a:off x="2430" y="4535"/>
                <a:ext cx="2235" cy="83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rPr>
                  <a:t>Stigma and discrimination</a:t>
                </a:r>
                <a:endParaRPr kumimoji="0" lang="en-US" sz="2800" b="0" i="0" u="none" strike="noStrike" cap="none" normalizeH="0" baseline="0" dirty="0" smtClean="0">
                  <a:ln>
                    <a:noFill/>
                  </a:ln>
                  <a:solidFill>
                    <a:schemeClr val="tx1"/>
                  </a:solidFill>
                  <a:effectLst/>
                  <a:latin typeface="Arial" pitchFamily="34" charset="0"/>
                </a:endParaRPr>
              </a:p>
            </p:txBody>
          </p:sp>
          <p:sp>
            <p:nvSpPr>
              <p:cNvPr id="1045" name="Oval 21"/>
              <p:cNvSpPr>
                <a:spLocks noChangeArrowheads="1"/>
              </p:cNvSpPr>
              <p:nvPr/>
            </p:nvSpPr>
            <p:spPr bwMode="auto">
              <a:xfrm>
                <a:off x="3042" y="2473"/>
                <a:ext cx="1729" cy="56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rPr>
                  <a:t>Anal Sex</a:t>
                </a:r>
                <a:endParaRPr kumimoji="0" lang="en-US" sz="2800" b="0" i="0" u="none" strike="noStrike" cap="none" normalizeH="0" baseline="0" dirty="0" smtClean="0">
                  <a:ln>
                    <a:noFill/>
                  </a:ln>
                  <a:solidFill>
                    <a:schemeClr val="tx1"/>
                  </a:solidFill>
                  <a:effectLst/>
                  <a:latin typeface="Arial" pitchFamily="34" charset="0"/>
                </a:endParaRPr>
              </a:p>
            </p:txBody>
          </p:sp>
          <p:sp>
            <p:nvSpPr>
              <p:cNvPr id="1046" name="Oval 22"/>
              <p:cNvSpPr>
                <a:spLocks noChangeArrowheads="1"/>
              </p:cNvSpPr>
              <p:nvPr/>
            </p:nvSpPr>
            <p:spPr bwMode="auto">
              <a:xfrm>
                <a:off x="5201" y="4728"/>
                <a:ext cx="3396" cy="882"/>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rPr>
                  <a:t>Inconsistent / Infrequent condom use</a:t>
                </a:r>
                <a:endParaRPr kumimoji="0" lang="en-US" sz="2800" b="0" i="0" u="none" strike="noStrike" cap="none" normalizeH="0" baseline="0" dirty="0" smtClean="0">
                  <a:ln>
                    <a:noFill/>
                  </a:ln>
                  <a:solidFill>
                    <a:schemeClr val="tx1"/>
                  </a:solidFill>
                  <a:effectLst/>
                  <a:latin typeface="Arial" pitchFamily="34" charset="0"/>
                </a:endParaRPr>
              </a:p>
            </p:txBody>
          </p:sp>
          <p:sp>
            <p:nvSpPr>
              <p:cNvPr id="1047" name="Oval 23"/>
              <p:cNvSpPr>
                <a:spLocks noChangeArrowheads="1"/>
              </p:cNvSpPr>
              <p:nvPr/>
            </p:nvSpPr>
            <p:spPr bwMode="auto">
              <a:xfrm>
                <a:off x="5417" y="2214"/>
                <a:ext cx="2880" cy="88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rPr>
                  <a:t>Vulnerability in MSMs who sell sex</a:t>
                </a:r>
                <a:endParaRPr kumimoji="0" lang="en-US" sz="2800" b="0" i="0" u="none" strike="noStrike" cap="none" normalizeH="0" baseline="0" dirty="0" smtClean="0">
                  <a:ln>
                    <a:noFill/>
                  </a:ln>
                  <a:solidFill>
                    <a:schemeClr val="tx1"/>
                  </a:solidFill>
                  <a:effectLst/>
                  <a:latin typeface="Arial" pitchFamily="34" charset="0"/>
                </a:endParaRPr>
              </a:p>
            </p:txBody>
          </p:sp>
          <p:sp>
            <p:nvSpPr>
              <p:cNvPr id="1048" name="Oval 24"/>
              <p:cNvSpPr>
                <a:spLocks noChangeArrowheads="1"/>
              </p:cNvSpPr>
              <p:nvPr/>
            </p:nvSpPr>
            <p:spPr bwMode="auto">
              <a:xfrm>
                <a:off x="1418" y="3331"/>
                <a:ext cx="1924" cy="81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rPr>
                  <a:t>Early Sexual Initiation</a:t>
                </a:r>
                <a:endParaRPr kumimoji="0" lang="en-US" sz="2800" b="0" i="0" u="none" strike="noStrike" cap="none" normalizeH="0" baseline="0" dirty="0" smtClean="0">
                  <a:ln>
                    <a:noFill/>
                  </a:ln>
                  <a:solidFill>
                    <a:schemeClr val="tx1"/>
                  </a:solidFill>
                  <a:effectLst/>
                  <a:latin typeface="Arial" pitchFamily="34" charset="0"/>
                </a:endParaRPr>
              </a:p>
            </p:txBody>
          </p:sp>
          <p:grpSp>
            <p:nvGrpSpPr>
              <p:cNvPr id="5" name="Group 25"/>
              <p:cNvGrpSpPr>
                <a:grpSpLocks/>
              </p:cNvGrpSpPr>
              <p:nvPr/>
            </p:nvGrpSpPr>
            <p:grpSpPr bwMode="auto">
              <a:xfrm>
                <a:off x="3342" y="3041"/>
                <a:ext cx="4127" cy="1687"/>
                <a:chOff x="3342" y="3041"/>
                <a:chExt cx="4127" cy="1687"/>
              </a:xfrm>
            </p:grpSpPr>
            <p:cxnSp>
              <p:nvCxnSpPr>
                <p:cNvPr id="1050" name="AutoShape 26"/>
                <p:cNvCxnSpPr>
                  <a:cxnSpLocks noChangeShapeType="1"/>
                </p:cNvCxnSpPr>
                <p:nvPr/>
              </p:nvCxnSpPr>
              <p:spPr bwMode="auto">
                <a:xfrm flipH="1">
                  <a:off x="3342" y="3783"/>
                  <a:ext cx="436" cy="0"/>
                </a:xfrm>
                <a:prstGeom prst="straightConnector1">
                  <a:avLst/>
                </a:prstGeom>
                <a:noFill/>
                <a:ln w="9525">
                  <a:solidFill>
                    <a:srgbClr val="000000"/>
                  </a:solidFill>
                  <a:round/>
                  <a:headEnd type="triangle" w="med" len="med"/>
                  <a:tailEnd/>
                </a:ln>
              </p:spPr>
            </p:cxnSp>
            <p:cxnSp>
              <p:nvCxnSpPr>
                <p:cNvPr id="1051" name="AutoShape 27"/>
                <p:cNvCxnSpPr>
                  <a:cxnSpLocks noChangeShapeType="1"/>
                </p:cNvCxnSpPr>
                <p:nvPr/>
              </p:nvCxnSpPr>
              <p:spPr bwMode="auto">
                <a:xfrm flipH="1">
                  <a:off x="6996" y="3858"/>
                  <a:ext cx="473" cy="0"/>
                </a:xfrm>
                <a:prstGeom prst="straightConnector1">
                  <a:avLst/>
                </a:prstGeom>
                <a:noFill/>
                <a:ln w="9525">
                  <a:solidFill>
                    <a:srgbClr val="000000"/>
                  </a:solidFill>
                  <a:round/>
                  <a:headEnd/>
                  <a:tailEnd type="triangle" w="med" len="med"/>
                </a:ln>
              </p:spPr>
            </p:cxnSp>
            <p:cxnSp>
              <p:nvCxnSpPr>
                <p:cNvPr id="1052" name="AutoShape 28"/>
                <p:cNvCxnSpPr>
                  <a:cxnSpLocks noChangeShapeType="1"/>
                </p:cNvCxnSpPr>
                <p:nvPr/>
              </p:nvCxnSpPr>
              <p:spPr bwMode="auto">
                <a:xfrm flipH="1">
                  <a:off x="3890" y="4299"/>
                  <a:ext cx="333" cy="236"/>
                </a:xfrm>
                <a:prstGeom prst="straightConnector1">
                  <a:avLst/>
                </a:prstGeom>
                <a:noFill/>
                <a:ln w="9525">
                  <a:solidFill>
                    <a:srgbClr val="000000"/>
                  </a:solidFill>
                  <a:round/>
                  <a:headEnd type="triangle" w="med" len="med"/>
                  <a:tailEnd/>
                </a:ln>
              </p:spPr>
            </p:cxnSp>
            <p:cxnSp>
              <p:nvCxnSpPr>
                <p:cNvPr id="1053" name="AutoShape 29"/>
                <p:cNvCxnSpPr>
                  <a:cxnSpLocks noChangeShapeType="1"/>
                </p:cNvCxnSpPr>
                <p:nvPr/>
              </p:nvCxnSpPr>
              <p:spPr bwMode="auto">
                <a:xfrm>
                  <a:off x="5878" y="4491"/>
                  <a:ext cx="526" cy="237"/>
                </a:xfrm>
                <a:prstGeom prst="straightConnector1">
                  <a:avLst/>
                </a:prstGeom>
                <a:noFill/>
                <a:ln w="9525">
                  <a:solidFill>
                    <a:srgbClr val="000000"/>
                  </a:solidFill>
                  <a:round/>
                  <a:headEnd type="triangle" w="med" len="med"/>
                  <a:tailEnd/>
                </a:ln>
              </p:spPr>
            </p:cxnSp>
            <p:cxnSp>
              <p:nvCxnSpPr>
                <p:cNvPr id="1054" name="AutoShape 30"/>
                <p:cNvCxnSpPr>
                  <a:cxnSpLocks noChangeShapeType="1"/>
                </p:cNvCxnSpPr>
                <p:nvPr/>
              </p:nvCxnSpPr>
              <p:spPr bwMode="auto">
                <a:xfrm flipH="1">
                  <a:off x="5974" y="3159"/>
                  <a:ext cx="430" cy="172"/>
                </a:xfrm>
                <a:prstGeom prst="straightConnector1">
                  <a:avLst/>
                </a:prstGeom>
                <a:noFill/>
                <a:ln w="9525">
                  <a:solidFill>
                    <a:srgbClr val="000000"/>
                  </a:solidFill>
                  <a:round/>
                  <a:headEnd/>
                  <a:tailEnd type="triangle" w="med" len="med"/>
                </a:ln>
              </p:spPr>
            </p:cxnSp>
            <p:cxnSp>
              <p:nvCxnSpPr>
                <p:cNvPr id="1055" name="AutoShape 31"/>
                <p:cNvCxnSpPr>
                  <a:cxnSpLocks noChangeShapeType="1"/>
                </p:cNvCxnSpPr>
                <p:nvPr/>
              </p:nvCxnSpPr>
              <p:spPr bwMode="auto">
                <a:xfrm flipH="1" flipV="1">
                  <a:off x="4330" y="3041"/>
                  <a:ext cx="504" cy="290"/>
                </a:xfrm>
                <a:prstGeom prst="straightConnector1">
                  <a:avLst/>
                </a:prstGeom>
                <a:noFill/>
                <a:ln w="9525">
                  <a:solidFill>
                    <a:srgbClr val="000000"/>
                  </a:solidFill>
                  <a:round/>
                  <a:headEnd type="triangle" w="med" len="med"/>
                  <a:tailEnd/>
                </a:ln>
              </p:spPr>
            </p:cxnSp>
          </p:grpSp>
        </p:grpSp>
      </p:grpSp>
    </p:spTree>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Vulnerability of MSMs</a:t>
            </a:r>
            <a:endParaRPr lang="en-US" b="1" dirty="0">
              <a:solidFill>
                <a:schemeClr val="tx1"/>
              </a:solidFill>
              <a:effectLst>
                <a:outerShdw blurRad="38100" dist="38100" dir="2700000" algn="tl">
                  <a:srgbClr val="000000">
                    <a:alpha val="43137"/>
                  </a:srgbClr>
                </a:outerShdw>
              </a:effectLst>
            </a:endParaRPr>
          </a:p>
        </p:txBody>
      </p:sp>
      <p:graphicFrame>
        <p:nvGraphicFramePr>
          <p:cNvPr id="5" name="Object 1"/>
          <p:cNvGraphicFramePr/>
          <p:nvPr/>
        </p:nvGraphicFramePr>
        <p:xfrm>
          <a:off x="1066800" y="1600200"/>
          <a:ext cx="6705599" cy="4267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pPr lvl="0" algn="ct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Assessing Behaviour &amp; Risk </a:t>
            </a:r>
            <a:br>
              <a:rPr lang="en-US" b="1" dirty="0" smtClean="0">
                <a:solidFill>
                  <a:schemeClr val="tx1"/>
                </a:solidFill>
                <a:effectLst>
                  <a:outerShdw blurRad="38100" dist="38100" dir="2700000" algn="tl">
                    <a:srgbClr val="000000">
                      <a:alpha val="43137"/>
                    </a:srgbClr>
                  </a:outerShdw>
                </a:effectLst>
              </a:rPr>
            </a:br>
            <a:r>
              <a:rPr lang="en-US" b="1" dirty="0" smtClean="0">
                <a:solidFill>
                  <a:schemeClr val="tx1"/>
                </a:solidFill>
                <a:effectLst>
                  <a:outerShdw blurRad="38100" dist="38100" dir="2700000" algn="tl">
                    <a:srgbClr val="000000">
                      <a:alpha val="43137"/>
                    </a:srgbClr>
                  </a:outerShdw>
                </a:effectLst>
              </a:rPr>
              <a:t>in MSM Clients</a:t>
            </a:r>
            <a:endParaRPr lang="en-US" b="1"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a:xfrm>
            <a:off x="457200" y="1828800"/>
            <a:ext cx="8001000" cy="4297363"/>
          </a:xfrm>
        </p:spPr>
        <p:txBody>
          <a:bodyPr>
            <a:normAutofit/>
          </a:bodyPr>
          <a:lstStyle/>
          <a:p>
            <a:pPr>
              <a:buNone/>
            </a:pPr>
            <a:r>
              <a:rPr lang="en-US" b="1" i="1" dirty="0" smtClean="0"/>
              <a:t>Use simple non-judgmental questioning techniques:</a:t>
            </a:r>
          </a:p>
          <a:p>
            <a:r>
              <a:rPr lang="en-US" dirty="0" smtClean="0"/>
              <a:t>“HIV is passed on from male to male through sex. Have you ever had sex with another man?” </a:t>
            </a:r>
          </a:p>
          <a:p>
            <a:pPr lvl="1"/>
            <a:r>
              <a:rPr lang="en-US" dirty="0" smtClean="0"/>
              <a:t>If client responds Yes, ask: “Could you please tell me more about this?” </a:t>
            </a:r>
          </a:p>
          <a:p>
            <a:pPr lvl="1">
              <a:buNone/>
            </a:pPr>
            <a:endParaRPr lang="en-US" dirty="0" smtClean="0"/>
          </a:p>
          <a:p>
            <a:r>
              <a:rPr lang="en-US" dirty="0" smtClean="0"/>
              <a:t>“One way that HIV is transmitted is through anal sex. This could be between a man and a woman, or between two men. Have you ever had anal sex?” </a:t>
            </a:r>
          </a:p>
          <a:p>
            <a:pPr lvl="1"/>
            <a:r>
              <a:rPr lang="en-US" dirty="0" smtClean="0"/>
              <a:t>Follow up with, “Could you please tell me more about this?” </a:t>
            </a:r>
            <a:endParaRPr lang="en-US" i="1" dirty="0" smtClean="0"/>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524000"/>
            <a:ext cx="8001000" cy="4602163"/>
          </a:xfrm>
        </p:spPr>
        <p:txBody>
          <a:bodyPr>
            <a:normAutofit lnSpcReduction="10000"/>
          </a:bodyPr>
          <a:lstStyle/>
          <a:p>
            <a:pPr>
              <a:buNone/>
            </a:pPr>
            <a:r>
              <a:rPr lang="en-US" b="1" i="1" dirty="0" smtClean="0"/>
              <a:t>Continued</a:t>
            </a:r>
          </a:p>
          <a:p>
            <a:r>
              <a:rPr lang="en-US" dirty="0" smtClean="0"/>
              <a:t>“Sometimes men who are married (or who have a female partner) have also had physical or sexual relationships with other men. Has this ever happened to you?”</a:t>
            </a:r>
          </a:p>
          <a:p>
            <a:r>
              <a:rPr lang="en-US" dirty="0" smtClean="0"/>
              <a:t>Ask about oral sex and vaginal sex as well as about anal sex. </a:t>
            </a:r>
          </a:p>
          <a:p>
            <a:r>
              <a:rPr lang="en-US" dirty="0" smtClean="0"/>
              <a:t>Ask about condom use in all sexual encounters. </a:t>
            </a:r>
          </a:p>
          <a:p>
            <a:pPr lvl="1"/>
            <a:r>
              <a:rPr lang="en-US" dirty="0" smtClean="0"/>
              <a:t>“How often do you use a condom?” </a:t>
            </a:r>
          </a:p>
          <a:p>
            <a:pPr lvl="8">
              <a:buNone/>
            </a:pPr>
            <a:r>
              <a:rPr lang="en-US" b="1" dirty="0" smtClean="0"/>
              <a:t>versus </a:t>
            </a:r>
          </a:p>
          <a:p>
            <a:pPr lvl="1"/>
            <a:r>
              <a:rPr lang="en-US" dirty="0" smtClean="0"/>
              <a:t>“Do you use a condom every time you have sex?” (Which is better?)</a:t>
            </a:r>
          </a:p>
          <a:p>
            <a:r>
              <a:rPr lang="en-US" dirty="0" smtClean="0"/>
              <a:t>Ask about symptoms of sexually transmitted infections.</a:t>
            </a:r>
            <a:endParaRPr lang="en-US" i="1" dirty="0" smtClean="0"/>
          </a:p>
          <a:p>
            <a:pPr>
              <a:buNone/>
            </a:pPr>
            <a:endParaRPr lang="en-US" dirty="0"/>
          </a:p>
        </p:txBody>
      </p:sp>
      <p:sp>
        <p:nvSpPr>
          <p:cNvPr id="4" name="Title 1"/>
          <p:cNvSpPr txBox="1">
            <a:spLocks/>
          </p:cNvSpPr>
          <p:nvPr/>
        </p:nvSpPr>
        <p:spPr bwMode="auto">
          <a:xfrm>
            <a:off x="533400" y="304800"/>
            <a:ext cx="82296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Assessing Behaviour &amp; Risk </a:t>
            </a:r>
            <a:br>
              <a:rPr kumimoji="0" 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br>
            <a:r>
              <a:rPr kumimoji="0" lang="en-US" sz="4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in MSM Clients</a:t>
            </a:r>
            <a:endParaRPr kumimoji="0" lang="en-US" sz="40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docProps/app.xml><?xml version="1.0" encoding="utf-8"?>
<Properties xmlns="http://schemas.openxmlformats.org/officeDocument/2006/extended-properties" xmlns:vt="http://schemas.openxmlformats.org/officeDocument/2006/docPropsVTypes">
  <Template/>
  <TotalTime>1987</TotalTime>
  <Words>3375</Words>
  <Application>Microsoft Office PowerPoint</Application>
  <PresentationFormat>On-screen Show (4:3)</PresentationFormat>
  <Paragraphs>201</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Equity</vt:lpstr>
      <vt:lpstr>Working with MSMs</vt:lpstr>
      <vt:lpstr>Objectives</vt:lpstr>
      <vt:lpstr>ACTIVITY 1</vt:lpstr>
      <vt:lpstr>Working with MSMs </vt:lpstr>
      <vt:lpstr>ACTIVITY 2</vt:lpstr>
      <vt:lpstr>Vulnerability of MSMs</vt:lpstr>
      <vt:lpstr>Vulnerability of MSMs</vt:lpstr>
      <vt:lpstr>Assessing Behaviour &amp; Risk  in MSM Clients</vt:lpstr>
      <vt:lpstr>Slide 9</vt:lpstr>
      <vt:lpstr>Assessing Behaviour &amp; Risk  in MSM Clients</vt:lpstr>
      <vt:lpstr>Working to Reduce Risk  in MSM Clients</vt:lpstr>
      <vt:lpstr>ACTIVITY 3: Triad Counselling Practice</vt:lpstr>
      <vt:lpstr>ACTIVITY 3:  Triad Counselling Practice Debriefing Questions</vt:lpstr>
      <vt:lpstr>Summing Up</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GUEST OFFICE</dc:creator>
  <cp:lastModifiedBy>Rajesh Singh</cp:lastModifiedBy>
  <cp:revision>176</cp:revision>
  <dcterms:created xsi:type="dcterms:W3CDTF">2011-03-28T07:35:59Z</dcterms:created>
  <dcterms:modified xsi:type="dcterms:W3CDTF">2011-09-07T14:59:32Z</dcterms:modified>
</cp:coreProperties>
</file>