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10.xml" ContentType="application/vnd.openxmlformats-officedocument.presentationml.notesSlide+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3" r:id="rId1"/>
  </p:sldMasterIdLst>
  <p:notesMasterIdLst>
    <p:notesMasterId r:id="rId21"/>
  </p:notesMasterIdLst>
  <p:sldIdLst>
    <p:sldId id="314" r:id="rId2"/>
    <p:sldId id="273" r:id="rId3"/>
    <p:sldId id="316" r:id="rId4"/>
    <p:sldId id="306" r:id="rId5"/>
    <p:sldId id="328" r:id="rId6"/>
    <p:sldId id="329" r:id="rId7"/>
    <p:sldId id="330" r:id="rId8"/>
    <p:sldId id="331" r:id="rId9"/>
    <p:sldId id="332" r:id="rId10"/>
    <p:sldId id="333" r:id="rId11"/>
    <p:sldId id="334" r:id="rId12"/>
    <p:sldId id="335" r:id="rId13"/>
    <p:sldId id="340" r:id="rId14"/>
    <p:sldId id="337" r:id="rId15"/>
    <p:sldId id="338" r:id="rId16"/>
    <p:sldId id="339" r:id="rId17"/>
    <p:sldId id="325" r:id="rId18"/>
    <p:sldId id="326" r:id="rId19"/>
    <p:sldId id="292" r:id="rId20"/>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modifyVerifier cryptProviderType="rsaFull" cryptAlgorithmClass="hash" cryptAlgorithmType="typeAny" cryptAlgorithmSid="4" spinCount="100000" saltData="P7BrdAXXpDS/Kv6LiDHs/A==" hashData="cgdWlEKSLjE6flYXUtkeQPtXQd8="/>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CCCCFF"/>
    <a:srgbClr val="DFEFFD"/>
    <a:srgbClr val="C2C2C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3811" autoAdjust="0"/>
  </p:normalViewPr>
  <p:slideViewPr>
    <p:cSldViewPr>
      <p:cViewPr>
        <p:scale>
          <a:sx n="70" d="100"/>
          <a:sy n="70" d="100"/>
        </p:scale>
        <p:origin x="-137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72"/>
    </p:cViewPr>
  </p:sorterViewPr>
  <p:notesViewPr>
    <p:cSldViewPr>
      <p:cViewPr>
        <p:scale>
          <a:sx n="100" d="100"/>
          <a:sy n="100" d="100"/>
        </p:scale>
        <p:origin x="-798" y="354"/>
      </p:cViewPr>
      <p:guideLst>
        <p:guide orient="horz" pos="3110"/>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CE1D4D-7952-4BFB-AE37-8D80A9C89E86}" type="doc">
      <dgm:prSet loTypeId="urn:microsoft.com/office/officeart/2005/8/layout/chevron1" loCatId="process" qsTypeId="urn:microsoft.com/office/officeart/2005/8/quickstyle/simple1" qsCatId="simple" csTypeId="urn:microsoft.com/office/officeart/2005/8/colors/accent0_1" csCatId="mainScheme" phldr="1"/>
      <dgm:spPr>
        <a:scene3d>
          <a:camera prst="orthographicFront">
            <a:rot lat="0" lon="0" rev="20699999"/>
          </a:camera>
          <a:lightRig rig="threePt" dir="t"/>
        </a:scene3d>
      </dgm:spPr>
    </dgm:pt>
    <dgm:pt modelId="{F1D873AF-9FDA-4045-B73A-D4E1D40466D2}">
      <dgm:prSet phldrT="[Text]" custT="1"/>
      <dgm:spPr>
        <a:solidFill>
          <a:srgbClr val="FFC000"/>
        </a:solidFill>
        <a:ln>
          <a:noFill/>
        </a:ln>
        <a:effectLst>
          <a:outerShdw blurRad="50800" dist="38100" dir="16200000" rotWithShape="0">
            <a:srgbClr val="FFC000">
              <a:alpha val="40000"/>
            </a:srgbClr>
          </a:outerShdw>
        </a:effectLst>
        <a:sp3d>
          <a:bevelT/>
        </a:sp3d>
      </dgm:spPr>
      <dgm:t>
        <a:bodyPr/>
        <a:lstStyle/>
        <a:p>
          <a:r>
            <a:rPr lang="en-US" sz="2400" b="1" dirty="0" smtClean="0"/>
            <a:t>Abuse</a:t>
          </a:r>
          <a:endParaRPr lang="en-US" sz="2400" b="1" dirty="0"/>
        </a:p>
      </dgm:t>
    </dgm:pt>
    <dgm:pt modelId="{3624E75E-1D82-4C3E-BC3C-F344AA4C0331}" type="parTrans" cxnId="{77B6275A-1790-41F4-A6FA-0371096D9749}">
      <dgm:prSet/>
      <dgm:spPr/>
      <dgm:t>
        <a:bodyPr/>
        <a:lstStyle/>
        <a:p>
          <a:endParaRPr lang="en-US" sz="1800" b="1"/>
        </a:p>
      </dgm:t>
    </dgm:pt>
    <dgm:pt modelId="{38624924-E841-4748-8CCC-6A53400241A2}" type="sibTrans" cxnId="{77B6275A-1790-41F4-A6FA-0371096D9749}">
      <dgm:prSet/>
      <dgm:spPr/>
      <dgm:t>
        <a:bodyPr/>
        <a:lstStyle/>
        <a:p>
          <a:endParaRPr lang="en-US" sz="1800" b="1"/>
        </a:p>
      </dgm:t>
    </dgm:pt>
    <dgm:pt modelId="{4106AB0B-0496-47F6-A3F7-815B72BCB047}">
      <dgm:prSet phldrT="[Text]" custT="1"/>
      <dgm:spPr>
        <a:solidFill>
          <a:srgbClr val="FF0000"/>
        </a:solidFill>
        <a:ln>
          <a:noFill/>
        </a:ln>
        <a:effectLst>
          <a:outerShdw blurRad="50800" dist="38100" dir="18900000" algn="bl" rotWithShape="0">
            <a:srgbClr val="FF0000">
              <a:alpha val="40000"/>
            </a:srgbClr>
          </a:outerShdw>
        </a:effectLst>
        <a:sp3d>
          <a:bevelT/>
        </a:sp3d>
      </dgm:spPr>
      <dgm:t>
        <a:bodyPr/>
        <a:lstStyle/>
        <a:p>
          <a:r>
            <a:rPr lang="en-US" sz="2000" b="1" dirty="0" smtClean="0">
              <a:solidFill>
                <a:schemeClr val="bg1"/>
              </a:solidFill>
            </a:rPr>
            <a:t>Dependence</a:t>
          </a:r>
          <a:endParaRPr lang="en-US" sz="2000" b="1" dirty="0">
            <a:solidFill>
              <a:schemeClr val="bg1"/>
            </a:solidFill>
          </a:endParaRPr>
        </a:p>
      </dgm:t>
    </dgm:pt>
    <dgm:pt modelId="{85768725-1407-485A-A435-4B71B9508434}" type="parTrans" cxnId="{1572CE2C-E4F9-46C7-AA45-F251A3C71ACA}">
      <dgm:prSet/>
      <dgm:spPr/>
      <dgm:t>
        <a:bodyPr/>
        <a:lstStyle/>
        <a:p>
          <a:endParaRPr lang="en-US" sz="1800" b="1"/>
        </a:p>
      </dgm:t>
    </dgm:pt>
    <dgm:pt modelId="{57BC071D-097A-4633-A8ED-D6E5E95BDEDF}" type="sibTrans" cxnId="{1572CE2C-E4F9-46C7-AA45-F251A3C71ACA}">
      <dgm:prSet/>
      <dgm:spPr/>
      <dgm:t>
        <a:bodyPr/>
        <a:lstStyle/>
        <a:p>
          <a:endParaRPr lang="en-US" sz="1800" b="1"/>
        </a:p>
      </dgm:t>
    </dgm:pt>
    <dgm:pt modelId="{62FBA14D-6270-428B-A4A5-D472DE15B5BA}">
      <dgm:prSet phldrT="[Text]" custT="1"/>
      <dgm:spPr>
        <a:solidFill>
          <a:srgbClr val="92D050"/>
        </a:solidFill>
        <a:ln>
          <a:noFill/>
        </a:ln>
        <a:effectLst>
          <a:outerShdw blurRad="50800" dist="38100" dir="13500000" algn="br" rotWithShape="0">
            <a:srgbClr val="92D050">
              <a:alpha val="40000"/>
            </a:srgbClr>
          </a:outerShdw>
        </a:effectLst>
        <a:sp3d>
          <a:bevelT/>
        </a:sp3d>
      </dgm:spPr>
      <dgm:t>
        <a:bodyPr/>
        <a:lstStyle/>
        <a:p>
          <a:r>
            <a:rPr lang="en-US" sz="2400" b="1" dirty="0" smtClean="0"/>
            <a:t>Use</a:t>
          </a:r>
          <a:endParaRPr lang="en-US" sz="2400" b="1" dirty="0"/>
        </a:p>
      </dgm:t>
    </dgm:pt>
    <dgm:pt modelId="{A59EAE16-ABF1-41C3-877F-161F332E5314}" type="sibTrans" cxnId="{1636E62F-5AB2-4A76-A141-1BEFABCDDAA4}">
      <dgm:prSet/>
      <dgm:spPr/>
      <dgm:t>
        <a:bodyPr/>
        <a:lstStyle/>
        <a:p>
          <a:endParaRPr lang="en-US" sz="1800" b="1"/>
        </a:p>
      </dgm:t>
    </dgm:pt>
    <dgm:pt modelId="{45A376D8-C03D-42BF-9FEA-6D24E64D5456}" type="parTrans" cxnId="{1636E62F-5AB2-4A76-A141-1BEFABCDDAA4}">
      <dgm:prSet/>
      <dgm:spPr/>
      <dgm:t>
        <a:bodyPr/>
        <a:lstStyle/>
        <a:p>
          <a:endParaRPr lang="en-US" sz="1800" b="1"/>
        </a:p>
      </dgm:t>
    </dgm:pt>
    <dgm:pt modelId="{774A9259-E4DF-48B2-BD12-E08F82102AB7}" type="pres">
      <dgm:prSet presAssocID="{65CE1D4D-7952-4BFB-AE37-8D80A9C89E86}" presName="Name0" presStyleCnt="0">
        <dgm:presLayoutVars>
          <dgm:dir/>
          <dgm:animLvl val="lvl"/>
          <dgm:resizeHandles val="exact"/>
        </dgm:presLayoutVars>
      </dgm:prSet>
      <dgm:spPr/>
    </dgm:pt>
    <dgm:pt modelId="{6605B35D-5F79-4B8F-A9B7-B930D06EDEE3}" type="pres">
      <dgm:prSet presAssocID="{62FBA14D-6270-428B-A4A5-D472DE15B5BA}" presName="parTxOnly" presStyleLbl="node1" presStyleIdx="0" presStyleCnt="3">
        <dgm:presLayoutVars>
          <dgm:chMax val="0"/>
          <dgm:chPref val="0"/>
          <dgm:bulletEnabled val="1"/>
        </dgm:presLayoutVars>
      </dgm:prSet>
      <dgm:spPr/>
      <dgm:t>
        <a:bodyPr/>
        <a:lstStyle/>
        <a:p>
          <a:endParaRPr lang="en-US"/>
        </a:p>
      </dgm:t>
    </dgm:pt>
    <dgm:pt modelId="{998C64D8-F5AC-4EBA-AC26-B448F4E94B14}" type="pres">
      <dgm:prSet presAssocID="{A59EAE16-ABF1-41C3-877F-161F332E5314}" presName="parTxOnlySpace" presStyleCnt="0"/>
      <dgm:spPr>
        <a:sp3d>
          <a:bevelT/>
        </a:sp3d>
      </dgm:spPr>
    </dgm:pt>
    <dgm:pt modelId="{DC3461B1-427E-4B9D-94EA-6A7CC7579177}" type="pres">
      <dgm:prSet presAssocID="{F1D873AF-9FDA-4045-B73A-D4E1D40466D2}" presName="parTxOnly" presStyleLbl="node1" presStyleIdx="1" presStyleCnt="3">
        <dgm:presLayoutVars>
          <dgm:chMax val="0"/>
          <dgm:chPref val="0"/>
          <dgm:bulletEnabled val="1"/>
        </dgm:presLayoutVars>
      </dgm:prSet>
      <dgm:spPr/>
      <dgm:t>
        <a:bodyPr/>
        <a:lstStyle/>
        <a:p>
          <a:endParaRPr lang="en-US"/>
        </a:p>
      </dgm:t>
    </dgm:pt>
    <dgm:pt modelId="{15C61EB3-56CB-48DC-87CA-6906E31E8676}" type="pres">
      <dgm:prSet presAssocID="{38624924-E841-4748-8CCC-6A53400241A2}" presName="parTxOnlySpace" presStyleCnt="0"/>
      <dgm:spPr>
        <a:sp3d>
          <a:bevelT/>
        </a:sp3d>
      </dgm:spPr>
    </dgm:pt>
    <dgm:pt modelId="{143BDA9F-F540-4ECE-BEB0-5EC62B60A4BC}" type="pres">
      <dgm:prSet presAssocID="{4106AB0B-0496-47F6-A3F7-815B72BCB047}" presName="parTxOnly" presStyleLbl="node1" presStyleIdx="2" presStyleCnt="3">
        <dgm:presLayoutVars>
          <dgm:chMax val="0"/>
          <dgm:chPref val="0"/>
          <dgm:bulletEnabled val="1"/>
        </dgm:presLayoutVars>
      </dgm:prSet>
      <dgm:spPr/>
      <dgm:t>
        <a:bodyPr/>
        <a:lstStyle/>
        <a:p>
          <a:endParaRPr lang="en-US"/>
        </a:p>
      </dgm:t>
    </dgm:pt>
  </dgm:ptLst>
  <dgm:cxnLst>
    <dgm:cxn modelId="{1636E62F-5AB2-4A76-A141-1BEFABCDDAA4}" srcId="{65CE1D4D-7952-4BFB-AE37-8D80A9C89E86}" destId="{62FBA14D-6270-428B-A4A5-D472DE15B5BA}" srcOrd="0" destOrd="0" parTransId="{45A376D8-C03D-42BF-9FEA-6D24E64D5456}" sibTransId="{A59EAE16-ABF1-41C3-877F-161F332E5314}"/>
    <dgm:cxn modelId="{1572CE2C-E4F9-46C7-AA45-F251A3C71ACA}" srcId="{65CE1D4D-7952-4BFB-AE37-8D80A9C89E86}" destId="{4106AB0B-0496-47F6-A3F7-815B72BCB047}" srcOrd="2" destOrd="0" parTransId="{85768725-1407-485A-A435-4B71B9508434}" sibTransId="{57BC071D-097A-4633-A8ED-D6E5E95BDEDF}"/>
    <dgm:cxn modelId="{E7FFAB9C-8088-4C5D-A59C-DF0D36F052D0}" type="presOf" srcId="{65CE1D4D-7952-4BFB-AE37-8D80A9C89E86}" destId="{774A9259-E4DF-48B2-BD12-E08F82102AB7}" srcOrd="0" destOrd="0" presId="urn:microsoft.com/office/officeart/2005/8/layout/chevron1"/>
    <dgm:cxn modelId="{178E1318-2B68-4E35-9291-A7C3F5621515}" type="presOf" srcId="{4106AB0B-0496-47F6-A3F7-815B72BCB047}" destId="{143BDA9F-F540-4ECE-BEB0-5EC62B60A4BC}" srcOrd="0" destOrd="0" presId="urn:microsoft.com/office/officeart/2005/8/layout/chevron1"/>
    <dgm:cxn modelId="{2E18DB0D-1E68-4B27-A40E-713F5CC3D55B}" type="presOf" srcId="{62FBA14D-6270-428B-A4A5-D472DE15B5BA}" destId="{6605B35D-5F79-4B8F-A9B7-B930D06EDEE3}" srcOrd="0" destOrd="0" presId="urn:microsoft.com/office/officeart/2005/8/layout/chevron1"/>
    <dgm:cxn modelId="{914DB42C-7993-4FE9-B959-105638876316}" type="presOf" srcId="{F1D873AF-9FDA-4045-B73A-D4E1D40466D2}" destId="{DC3461B1-427E-4B9D-94EA-6A7CC7579177}" srcOrd="0" destOrd="0" presId="urn:microsoft.com/office/officeart/2005/8/layout/chevron1"/>
    <dgm:cxn modelId="{77B6275A-1790-41F4-A6FA-0371096D9749}" srcId="{65CE1D4D-7952-4BFB-AE37-8D80A9C89E86}" destId="{F1D873AF-9FDA-4045-B73A-D4E1D40466D2}" srcOrd="1" destOrd="0" parTransId="{3624E75E-1D82-4C3E-BC3C-F344AA4C0331}" sibTransId="{38624924-E841-4748-8CCC-6A53400241A2}"/>
    <dgm:cxn modelId="{18666AA8-33AC-4BA1-BC60-229087276ECB}" type="presParOf" srcId="{774A9259-E4DF-48B2-BD12-E08F82102AB7}" destId="{6605B35D-5F79-4B8F-A9B7-B930D06EDEE3}" srcOrd="0" destOrd="0" presId="urn:microsoft.com/office/officeart/2005/8/layout/chevron1"/>
    <dgm:cxn modelId="{86778751-4646-49E4-8C3B-260C174DDC9D}" type="presParOf" srcId="{774A9259-E4DF-48B2-BD12-E08F82102AB7}" destId="{998C64D8-F5AC-4EBA-AC26-B448F4E94B14}" srcOrd="1" destOrd="0" presId="urn:microsoft.com/office/officeart/2005/8/layout/chevron1"/>
    <dgm:cxn modelId="{708C212B-B856-40D4-990A-0652537CEE7B}" type="presParOf" srcId="{774A9259-E4DF-48B2-BD12-E08F82102AB7}" destId="{DC3461B1-427E-4B9D-94EA-6A7CC7579177}" srcOrd="2" destOrd="0" presId="urn:microsoft.com/office/officeart/2005/8/layout/chevron1"/>
    <dgm:cxn modelId="{6E88F506-DBCB-4C54-937B-EBFD2D476780}" type="presParOf" srcId="{774A9259-E4DF-48B2-BD12-E08F82102AB7}" destId="{15C61EB3-56CB-48DC-87CA-6906E31E8676}" srcOrd="3" destOrd="0" presId="urn:microsoft.com/office/officeart/2005/8/layout/chevron1"/>
    <dgm:cxn modelId="{2C79DC2C-B322-4831-9041-C67A00F5514F}" type="presParOf" srcId="{774A9259-E4DF-48B2-BD12-E08F82102AB7}" destId="{143BDA9F-F540-4ECE-BEB0-5EC62B60A4BC}" srcOrd="4" destOrd="0" presId="urn:microsoft.com/office/officeart/2005/8/layout/chevron1"/>
  </dgm:cxnLst>
  <dgm:bg>
    <a:effectLst>
      <a:outerShdw blurRad="50800" dist="38100" dir="13500000" algn="br" rotWithShape="0">
        <a:prstClr val="black">
          <a:alpha val="40000"/>
        </a:prstClr>
      </a:outerShdw>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D46590-2847-4909-A5C6-6A4E24380911}" type="doc">
      <dgm:prSet loTypeId="urn:microsoft.com/office/officeart/2005/8/layout/radial4" loCatId="relationship" qsTypeId="urn:microsoft.com/office/officeart/2005/8/quickstyle/simple1" qsCatId="simple" csTypeId="urn:microsoft.com/office/officeart/2005/8/colors/accent2_1" csCatId="accent2" phldr="1"/>
      <dgm:spPr/>
      <dgm:t>
        <a:bodyPr/>
        <a:lstStyle/>
        <a:p>
          <a:endParaRPr lang="en-US"/>
        </a:p>
      </dgm:t>
    </dgm:pt>
    <dgm:pt modelId="{E4CE0ACB-D327-49E7-AA8F-465541285B4D}">
      <dgm:prSet phldrT="[Text]" custT="1"/>
      <dgm:spPr/>
      <dgm:t>
        <a:bodyPr/>
        <a:lstStyle/>
        <a:p>
          <a:r>
            <a:rPr lang="en-US" sz="3200" b="1" dirty="0" smtClean="0"/>
            <a:t>IDU’s Vulnerability</a:t>
          </a:r>
          <a:endParaRPr lang="en-US" sz="3200" b="1" dirty="0"/>
        </a:p>
      </dgm:t>
    </dgm:pt>
    <dgm:pt modelId="{5D21867A-E308-4E3F-AEF1-E5CD0F11CDA7}" type="parTrans" cxnId="{FBB56781-A587-4239-BA83-8309889087DC}">
      <dgm:prSet/>
      <dgm:spPr/>
      <dgm:t>
        <a:bodyPr/>
        <a:lstStyle/>
        <a:p>
          <a:endParaRPr lang="en-US"/>
        </a:p>
      </dgm:t>
    </dgm:pt>
    <dgm:pt modelId="{B6E3AB00-25ED-41E2-BBA4-62484E19C981}" type="sibTrans" cxnId="{FBB56781-A587-4239-BA83-8309889087DC}">
      <dgm:prSet/>
      <dgm:spPr/>
      <dgm:t>
        <a:bodyPr/>
        <a:lstStyle/>
        <a:p>
          <a:endParaRPr lang="en-US"/>
        </a:p>
      </dgm:t>
    </dgm:pt>
    <dgm:pt modelId="{FFE7210C-8C9B-42D2-BA11-37DF27453FAA}">
      <dgm:prSet phldrT="[Text]" custT="1"/>
      <dgm:spPr/>
      <dgm:t>
        <a:bodyPr/>
        <a:lstStyle/>
        <a:p>
          <a:r>
            <a:rPr lang="en-US" sz="2800" dirty="0" smtClean="0"/>
            <a:t>Sharing needles</a:t>
          </a:r>
          <a:endParaRPr lang="en-US" sz="2800" dirty="0"/>
        </a:p>
      </dgm:t>
    </dgm:pt>
    <dgm:pt modelId="{F10275A0-3259-40DC-8DCB-E6D6586ED482}" type="parTrans" cxnId="{8CBBBB7F-1B9F-4DC6-8BF1-03739955C273}">
      <dgm:prSet/>
      <dgm:spPr/>
      <dgm:t>
        <a:bodyPr/>
        <a:lstStyle/>
        <a:p>
          <a:endParaRPr lang="en-US"/>
        </a:p>
      </dgm:t>
    </dgm:pt>
    <dgm:pt modelId="{8199703F-43E3-4EB5-A4D5-8C174D853C5A}" type="sibTrans" cxnId="{8CBBBB7F-1B9F-4DC6-8BF1-03739955C273}">
      <dgm:prSet/>
      <dgm:spPr/>
      <dgm:t>
        <a:bodyPr/>
        <a:lstStyle/>
        <a:p>
          <a:endParaRPr lang="en-US"/>
        </a:p>
      </dgm:t>
    </dgm:pt>
    <dgm:pt modelId="{3B57B130-50A0-495F-90A4-0EF441CB15FD}">
      <dgm:prSet phldrT="[Text]" custT="1"/>
      <dgm:spPr/>
      <dgm:t>
        <a:bodyPr/>
        <a:lstStyle/>
        <a:p>
          <a:r>
            <a:rPr lang="en-US" sz="2800" dirty="0" smtClean="0"/>
            <a:t>Unsafe Sex</a:t>
          </a:r>
          <a:endParaRPr lang="en-US" sz="2800" dirty="0"/>
        </a:p>
      </dgm:t>
    </dgm:pt>
    <dgm:pt modelId="{48461E8E-6CEC-45CF-9872-BAF8243A8168}" type="parTrans" cxnId="{FB93F80C-2B25-48FA-8342-6494AAB8F405}">
      <dgm:prSet/>
      <dgm:spPr/>
      <dgm:t>
        <a:bodyPr/>
        <a:lstStyle/>
        <a:p>
          <a:endParaRPr lang="en-US"/>
        </a:p>
      </dgm:t>
    </dgm:pt>
    <dgm:pt modelId="{680D330E-6C8C-4A99-8D71-9E3825AB7C33}" type="sibTrans" cxnId="{FB93F80C-2B25-48FA-8342-6494AAB8F405}">
      <dgm:prSet/>
      <dgm:spPr/>
      <dgm:t>
        <a:bodyPr/>
        <a:lstStyle/>
        <a:p>
          <a:endParaRPr lang="en-US"/>
        </a:p>
      </dgm:t>
    </dgm:pt>
    <dgm:pt modelId="{55C0D0B7-F300-43F0-AC71-76F56A9EF4C9}">
      <dgm:prSet phldrT="[Text]" custT="1"/>
      <dgm:spPr/>
      <dgm:t>
        <a:bodyPr/>
        <a:lstStyle/>
        <a:p>
          <a:r>
            <a:rPr lang="en-US" sz="2800" dirty="0" smtClean="0"/>
            <a:t>Gender</a:t>
          </a:r>
          <a:endParaRPr lang="en-US" sz="2800" dirty="0"/>
        </a:p>
      </dgm:t>
    </dgm:pt>
    <dgm:pt modelId="{68648166-A829-4BCA-BFA1-070750C890D8}" type="parTrans" cxnId="{61E3C1B7-F689-48EE-996D-3F0BBAFF3C00}">
      <dgm:prSet/>
      <dgm:spPr/>
      <dgm:t>
        <a:bodyPr/>
        <a:lstStyle/>
        <a:p>
          <a:endParaRPr lang="en-US"/>
        </a:p>
      </dgm:t>
    </dgm:pt>
    <dgm:pt modelId="{BAC4C7AA-709C-4A02-AE71-223B84030AB0}" type="sibTrans" cxnId="{61E3C1B7-F689-48EE-996D-3F0BBAFF3C00}">
      <dgm:prSet/>
      <dgm:spPr/>
      <dgm:t>
        <a:bodyPr/>
        <a:lstStyle/>
        <a:p>
          <a:endParaRPr lang="en-US"/>
        </a:p>
      </dgm:t>
    </dgm:pt>
    <dgm:pt modelId="{498774EF-BCD2-43AB-8DD0-19263CF3B556}">
      <dgm:prSet phldrT="[Text]" custT="1"/>
      <dgm:spPr/>
      <dgm:t>
        <a:bodyPr/>
        <a:lstStyle/>
        <a:p>
          <a:r>
            <a:rPr lang="en-US" sz="2800" dirty="0" smtClean="0"/>
            <a:t>Socio-economic conditions</a:t>
          </a:r>
          <a:endParaRPr lang="en-US" sz="2800" dirty="0"/>
        </a:p>
      </dgm:t>
    </dgm:pt>
    <dgm:pt modelId="{70904066-B646-4D67-A290-B9AF9E4B5B67}" type="parTrans" cxnId="{CFADDF0B-2C81-49A9-8C61-9F3A78AC02EC}">
      <dgm:prSet/>
      <dgm:spPr/>
      <dgm:t>
        <a:bodyPr/>
        <a:lstStyle/>
        <a:p>
          <a:endParaRPr lang="en-US"/>
        </a:p>
      </dgm:t>
    </dgm:pt>
    <dgm:pt modelId="{A3015502-26DF-46F0-B4AC-4FCAC6B1062C}" type="sibTrans" cxnId="{CFADDF0B-2C81-49A9-8C61-9F3A78AC02EC}">
      <dgm:prSet/>
      <dgm:spPr/>
      <dgm:t>
        <a:bodyPr/>
        <a:lstStyle/>
        <a:p>
          <a:endParaRPr lang="en-US"/>
        </a:p>
      </dgm:t>
    </dgm:pt>
    <dgm:pt modelId="{C1644F37-73B8-477E-9896-EF5EAD1064F7}">
      <dgm:prSet phldrT="[Text]" custT="1"/>
      <dgm:spPr/>
      <dgm:t>
        <a:bodyPr/>
        <a:lstStyle/>
        <a:p>
          <a:r>
            <a:rPr lang="en-US" sz="2800" dirty="0" smtClean="0"/>
            <a:t>Lack of access to services</a:t>
          </a:r>
          <a:endParaRPr lang="en-US" sz="2800" dirty="0"/>
        </a:p>
      </dgm:t>
    </dgm:pt>
    <dgm:pt modelId="{08130A1A-2ED2-44E2-9D8F-413554BBE9E9}" type="parTrans" cxnId="{B3E27551-48E8-4ABE-9C76-575AE3A44BA6}">
      <dgm:prSet/>
      <dgm:spPr/>
      <dgm:t>
        <a:bodyPr/>
        <a:lstStyle/>
        <a:p>
          <a:endParaRPr lang="en-US"/>
        </a:p>
      </dgm:t>
    </dgm:pt>
    <dgm:pt modelId="{D74B903D-C97A-472E-95A4-07FEEA5D6F57}" type="sibTrans" cxnId="{B3E27551-48E8-4ABE-9C76-575AE3A44BA6}">
      <dgm:prSet/>
      <dgm:spPr/>
      <dgm:t>
        <a:bodyPr/>
        <a:lstStyle/>
        <a:p>
          <a:endParaRPr lang="en-US"/>
        </a:p>
      </dgm:t>
    </dgm:pt>
    <dgm:pt modelId="{6FEC054F-E08D-449E-861B-A684D39042FA}">
      <dgm:prSet phldrT="[Text]" custT="1"/>
      <dgm:spPr/>
      <dgm:t>
        <a:bodyPr/>
        <a:lstStyle/>
        <a:p>
          <a:r>
            <a:rPr lang="en-US" sz="2800" dirty="0" smtClean="0"/>
            <a:t>Early age of initiation</a:t>
          </a:r>
          <a:endParaRPr lang="en-US" sz="2800" dirty="0"/>
        </a:p>
      </dgm:t>
    </dgm:pt>
    <dgm:pt modelId="{6D683D74-9028-4E70-A48F-B625DBDB35AB}" type="parTrans" cxnId="{8FC0F85B-17F9-4951-A37C-139C3D80433E}">
      <dgm:prSet/>
      <dgm:spPr/>
      <dgm:t>
        <a:bodyPr/>
        <a:lstStyle/>
        <a:p>
          <a:endParaRPr lang="en-US"/>
        </a:p>
      </dgm:t>
    </dgm:pt>
    <dgm:pt modelId="{AFC2FDB3-8264-464E-BD73-A32E6AEB9640}" type="sibTrans" cxnId="{8FC0F85B-17F9-4951-A37C-139C3D80433E}">
      <dgm:prSet/>
      <dgm:spPr/>
      <dgm:t>
        <a:bodyPr/>
        <a:lstStyle/>
        <a:p>
          <a:endParaRPr lang="en-US"/>
        </a:p>
      </dgm:t>
    </dgm:pt>
    <dgm:pt modelId="{7BC0F410-DDC4-4A80-B91A-DBE87382CE3B}">
      <dgm:prSet phldrT="[Text]" custT="1"/>
      <dgm:spPr/>
      <dgm:t>
        <a:bodyPr/>
        <a:lstStyle/>
        <a:p>
          <a:r>
            <a:rPr lang="en-US" sz="2800" dirty="0" err="1" smtClean="0"/>
            <a:t>Marginalisation</a:t>
          </a:r>
          <a:endParaRPr lang="en-US" sz="2000" dirty="0"/>
        </a:p>
      </dgm:t>
    </dgm:pt>
    <dgm:pt modelId="{907506AD-8490-4291-ADA3-54B65B475EF1}" type="parTrans" cxnId="{9256B2E5-3D7F-486A-9ED0-2967B744F8B8}">
      <dgm:prSet/>
      <dgm:spPr/>
      <dgm:t>
        <a:bodyPr/>
        <a:lstStyle/>
        <a:p>
          <a:endParaRPr lang="en-US"/>
        </a:p>
      </dgm:t>
    </dgm:pt>
    <dgm:pt modelId="{C663CCF3-ACEE-4AF9-B641-C24B52BAB4C8}" type="sibTrans" cxnId="{9256B2E5-3D7F-486A-9ED0-2967B744F8B8}">
      <dgm:prSet/>
      <dgm:spPr/>
      <dgm:t>
        <a:bodyPr/>
        <a:lstStyle/>
        <a:p>
          <a:endParaRPr lang="en-US"/>
        </a:p>
      </dgm:t>
    </dgm:pt>
    <dgm:pt modelId="{766FED45-39FB-4723-B0B4-C8DF3BB8CC80}">
      <dgm:prSet phldrT="[Text]" custT="1"/>
      <dgm:spPr/>
      <dgm:t>
        <a:bodyPr/>
        <a:lstStyle/>
        <a:p>
          <a:r>
            <a:rPr lang="en-US" sz="2400" dirty="0" err="1" smtClean="0"/>
            <a:t>Criminalisation</a:t>
          </a:r>
          <a:r>
            <a:rPr lang="en-US" sz="2400" dirty="0" smtClean="0"/>
            <a:t> of IDUs</a:t>
          </a:r>
          <a:endParaRPr lang="en-US" sz="2400" dirty="0"/>
        </a:p>
      </dgm:t>
    </dgm:pt>
    <dgm:pt modelId="{91D5CD8B-2BE1-4979-AB42-5EA304DD5F7A}" type="parTrans" cxnId="{CA094791-40D5-4A2D-BC27-64C097BF0AF3}">
      <dgm:prSet/>
      <dgm:spPr/>
      <dgm:t>
        <a:bodyPr/>
        <a:lstStyle/>
        <a:p>
          <a:endParaRPr lang="en-US"/>
        </a:p>
      </dgm:t>
    </dgm:pt>
    <dgm:pt modelId="{8C82EDDE-BEB1-4A7E-BD70-A35B82B2C431}" type="sibTrans" cxnId="{CA094791-40D5-4A2D-BC27-64C097BF0AF3}">
      <dgm:prSet/>
      <dgm:spPr/>
      <dgm:t>
        <a:bodyPr/>
        <a:lstStyle/>
        <a:p>
          <a:endParaRPr lang="en-US"/>
        </a:p>
      </dgm:t>
    </dgm:pt>
    <dgm:pt modelId="{0AC33AEC-7266-4A41-BA70-6EF1659DED00}" type="pres">
      <dgm:prSet presAssocID="{52D46590-2847-4909-A5C6-6A4E24380911}" presName="cycle" presStyleCnt="0">
        <dgm:presLayoutVars>
          <dgm:chMax val="1"/>
          <dgm:dir/>
          <dgm:animLvl val="ctr"/>
          <dgm:resizeHandles val="exact"/>
        </dgm:presLayoutVars>
      </dgm:prSet>
      <dgm:spPr/>
      <dgm:t>
        <a:bodyPr/>
        <a:lstStyle/>
        <a:p>
          <a:endParaRPr lang="en-US"/>
        </a:p>
      </dgm:t>
    </dgm:pt>
    <dgm:pt modelId="{CC1A31EA-09B6-4865-96C3-95B583A428D1}" type="pres">
      <dgm:prSet presAssocID="{E4CE0ACB-D327-49E7-AA8F-465541285B4D}" presName="centerShape" presStyleLbl="node0" presStyleIdx="0" presStyleCnt="1" custScaleX="222257" custScaleY="144206"/>
      <dgm:spPr/>
      <dgm:t>
        <a:bodyPr/>
        <a:lstStyle/>
        <a:p>
          <a:endParaRPr lang="en-US"/>
        </a:p>
      </dgm:t>
    </dgm:pt>
    <dgm:pt modelId="{76EA25D0-9230-47AE-A070-8956B3C01B97}" type="pres">
      <dgm:prSet presAssocID="{F10275A0-3259-40DC-8DCB-E6D6586ED482}" presName="parTrans" presStyleLbl="bgSibTrans2D1" presStyleIdx="0" presStyleCnt="8"/>
      <dgm:spPr/>
      <dgm:t>
        <a:bodyPr/>
        <a:lstStyle/>
        <a:p>
          <a:endParaRPr lang="en-US"/>
        </a:p>
      </dgm:t>
    </dgm:pt>
    <dgm:pt modelId="{9F7CA4F9-5BC1-4E48-8476-3AB376222D44}" type="pres">
      <dgm:prSet presAssocID="{FFE7210C-8C9B-42D2-BA11-37DF27453FAA}" presName="node" presStyleLbl="node1" presStyleIdx="0" presStyleCnt="8" custScaleX="172847" custScaleY="132113">
        <dgm:presLayoutVars>
          <dgm:bulletEnabled val="1"/>
        </dgm:presLayoutVars>
      </dgm:prSet>
      <dgm:spPr/>
      <dgm:t>
        <a:bodyPr/>
        <a:lstStyle/>
        <a:p>
          <a:endParaRPr lang="en-US"/>
        </a:p>
      </dgm:t>
    </dgm:pt>
    <dgm:pt modelId="{E9D54D11-2B3C-4AF5-AB7A-4CD19F38E255}" type="pres">
      <dgm:prSet presAssocID="{48461E8E-6CEC-45CF-9872-BAF8243A8168}" presName="parTrans" presStyleLbl="bgSibTrans2D1" presStyleIdx="1" presStyleCnt="8"/>
      <dgm:spPr/>
      <dgm:t>
        <a:bodyPr/>
        <a:lstStyle/>
        <a:p>
          <a:endParaRPr lang="en-US"/>
        </a:p>
      </dgm:t>
    </dgm:pt>
    <dgm:pt modelId="{154F5729-58BA-44F0-A45E-1340F73EB14B}" type="pres">
      <dgm:prSet presAssocID="{3B57B130-50A0-495F-90A4-0EF441CB15FD}" presName="node" presStyleLbl="node1" presStyleIdx="1" presStyleCnt="8" custScaleX="172847" custScaleY="132113" custRadScaleRad="102941" custRadScaleInc="-19285">
        <dgm:presLayoutVars>
          <dgm:bulletEnabled val="1"/>
        </dgm:presLayoutVars>
      </dgm:prSet>
      <dgm:spPr/>
      <dgm:t>
        <a:bodyPr/>
        <a:lstStyle/>
        <a:p>
          <a:endParaRPr lang="en-US"/>
        </a:p>
      </dgm:t>
    </dgm:pt>
    <dgm:pt modelId="{2AC62C25-3095-4356-8A60-4C73D405E7A2}" type="pres">
      <dgm:prSet presAssocID="{68648166-A829-4BCA-BFA1-070750C890D8}" presName="parTrans" presStyleLbl="bgSibTrans2D1" presStyleIdx="2" presStyleCnt="8"/>
      <dgm:spPr/>
      <dgm:t>
        <a:bodyPr/>
        <a:lstStyle/>
        <a:p>
          <a:endParaRPr lang="en-US"/>
        </a:p>
      </dgm:t>
    </dgm:pt>
    <dgm:pt modelId="{ED7D4D69-F030-4011-BEE8-E36B5829ADB7}" type="pres">
      <dgm:prSet presAssocID="{55C0D0B7-F300-43F0-AC71-76F56A9EF4C9}" presName="node" presStyleLbl="node1" presStyleIdx="2" presStyleCnt="8" custScaleX="172847" custScaleY="132113" custRadScaleRad="104220" custRadScaleInc="-32685">
        <dgm:presLayoutVars>
          <dgm:bulletEnabled val="1"/>
        </dgm:presLayoutVars>
      </dgm:prSet>
      <dgm:spPr/>
      <dgm:t>
        <a:bodyPr/>
        <a:lstStyle/>
        <a:p>
          <a:endParaRPr lang="en-US"/>
        </a:p>
      </dgm:t>
    </dgm:pt>
    <dgm:pt modelId="{B5FE23AF-FCEF-45D7-B34D-D93C57D570EE}" type="pres">
      <dgm:prSet presAssocID="{70904066-B646-4D67-A290-B9AF9E4B5B67}" presName="parTrans" presStyleLbl="bgSibTrans2D1" presStyleIdx="3" presStyleCnt="8"/>
      <dgm:spPr/>
      <dgm:t>
        <a:bodyPr/>
        <a:lstStyle/>
        <a:p>
          <a:endParaRPr lang="en-US"/>
        </a:p>
      </dgm:t>
    </dgm:pt>
    <dgm:pt modelId="{954AF5ED-0058-4272-BC45-D5D7C91A254E}" type="pres">
      <dgm:prSet presAssocID="{498774EF-BCD2-43AB-8DD0-19263CF3B556}" presName="node" presStyleLbl="node1" presStyleIdx="3" presStyleCnt="8" custScaleX="172847" custScaleY="132113" custRadScaleRad="97004" custRadScaleInc="-11711">
        <dgm:presLayoutVars>
          <dgm:bulletEnabled val="1"/>
        </dgm:presLayoutVars>
      </dgm:prSet>
      <dgm:spPr/>
      <dgm:t>
        <a:bodyPr/>
        <a:lstStyle/>
        <a:p>
          <a:endParaRPr lang="en-US"/>
        </a:p>
      </dgm:t>
    </dgm:pt>
    <dgm:pt modelId="{22384A09-55FF-49D6-A634-072A6827C5B5}" type="pres">
      <dgm:prSet presAssocID="{08130A1A-2ED2-44E2-9D8F-413554BBE9E9}" presName="parTrans" presStyleLbl="bgSibTrans2D1" presStyleIdx="4" presStyleCnt="8"/>
      <dgm:spPr/>
      <dgm:t>
        <a:bodyPr/>
        <a:lstStyle/>
        <a:p>
          <a:endParaRPr lang="en-US"/>
        </a:p>
      </dgm:t>
    </dgm:pt>
    <dgm:pt modelId="{297BE7F8-A00D-43C7-8B15-20AAB545D54D}" type="pres">
      <dgm:prSet presAssocID="{C1644F37-73B8-477E-9896-EF5EAD1064F7}" presName="node" presStyleLbl="node1" presStyleIdx="4" presStyleCnt="8" custScaleX="172847" custScaleY="132113" custRadScaleRad="102723" custRadScaleInc="36807">
        <dgm:presLayoutVars>
          <dgm:bulletEnabled val="1"/>
        </dgm:presLayoutVars>
      </dgm:prSet>
      <dgm:spPr/>
      <dgm:t>
        <a:bodyPr/>
        <a:lstStyle/>
        <a:p>
          <a:endParaRPr lang="en-US"/>
        </a:p>
      </dgm:t>
    </dgm:pt>
    <dgm:pt modelId="{2B6E9A82-C07C-468C-B837-3407A8D5EE5D}" type="pres">
      <dgm:prSet presAssocID="{6D683D74-9028-4E70-A48F-B625DBDB35AB}" presName="parTrans" presStyleLbl="bgSibTrans2D1" presStyleIdx="5" presStyleCnt="8"/>
      <dgm:spPr/>
      <dgm:t>
        <a:bodyPr/>
        <a:lstStyle/>
        <a:p>
          <a:endParaRPr lang="en-US"/>
        </a:p>
      </dgm:t>
    </dgm:pt>
    <dgm:pt modelId="{9B77E397-19D9-4578-9315-879F9D3615C8}" type="pres">
      <dgm:prSet presAssocID="{6FEC054F-E08D-449E-861B-A684D39042FA}" presName="node" presStyleLbl="node1" presStyleIdx="5" presStyleCnt="8" custScaleX="172847" custScaleY="132113" custRadScaleRad="108962" custRadScaleInc="43208">
        <dgm:presLayoutVars>
          <dgm:bulletEnabled val="1"/>
        </dgm:presLayoutVars>
      </dgm:prSet>
      <dgm:spPr/>
      <dgm:t>
        <a:bodyPr/>
        <a:lstStyle/>
        <a:p>
          <a:endParaRPr lang="en-US"/>
        </a:p>
      </dgm:t>
    </dgm:pt>
    <dgm:pt modelId="{C6343327-15E0-4720-86A9-8811742F605E}" type="pres">
      <dgm:prSet presAssocID="{907506AD-8490-4291-ADA3-54B65B475EF1}" presName="parTrans" presStyleLbl="bgSibTrans2D1" presStyleIdx="6" presStyleCnt="8"/>
      <dgm:spPr/>
      <dgm:t>
        <a:bodyPr/>
        <a:lstStyle/>
        <a:p>
          <a:endParaRPr lang="en-US"/>
        </a:p>
      </dgm:t>
    </dgm:pt>
    <dgm:pt modelId="{6416FC23-23C9-4F5D-964F-A5A18195B05A}" type="pres">
      <dgm:prSet presAssocID="{7BC0F410-DDC4-4A80-B91A-DBE87382CE3B}" presName="node" presStyleLbl="node1" presStyleIdx="6" presStyleCnt="8" custScaleX="172847" custScaleY="132113" custRadScaleRad="106807" custRadScaleInc="22883">
        <dgm:presLayoutVars>
          <dgm:bulletEnabled val="1"/>
        </dgm:presLayoutVars>
      </dgm:prSet>
      <dgm:spPr/>
      <dgm:t>
        <a:bodyPr/>
        <a:lstStyle/>
        <a:p>
          <a:endParaRPr lang="en-US"/>
        </a:p>
      </dgm:t>
    </dgm:pt>
    <dgm:pt modelId="{04F72B79-7996-4C5B-A6E2-64F39DFAFC5F}" type="pres">
      <dgm:prSet presAssocID="{91D5CD8B-2BE1-4979-AB42-5EA304DD5F7A}" presName="parTrans" presStyleLbl="bgSibTrans2D1" presStyleIdx="7" presStyleCnt="8"/>
      <dgm:spPr/>
      <dgm:t>
        <a:bodyPr/>
        <a:lstStyle/>
        <a:p>
          <a:endParaRPr lang="en-US"/>
        </a:p>
      </dgm:t>
    </dgm:pt>
    <dgm:pt modelId="{C75F2DA7-E61B-4AC8-A8A1-695B58FCAE57}" type="pres">
      <dgm:prSet presAssocID="{766FED45-39FB-4723-B0B4-C8DF3BB8CC80}" presName="node" presStyleLbl="node1" presStyleIdx="7" presStyleCnt="8" custScaleX="172847" custScaleY="132113">
        <dgm:presLayoutVars>
          <dgm:bulletEnabled val="1"/>
        </dgm:presLayoutVars>
      </dgm:prSet>
      <dgm:spPr/>
      <dgm:t>
        <a:bodyPr/>
        <a:lstStyle/>
        <a:p>
          <a:endParaRPr lang="en-US"/>
        </a:p>
      </dgm:t>
    </dgm:pt>
  </dgm:ptLst>
  <dgm:cxnLst>
    <dgm:cxn modelId="{6A2E0CBA-1FE4-40F3-A679-4626A4AFA5FA}" type="presOf" srcId="{E4CE0ACB-D327-49E7-AA8F-465541285B4D}" destId="{CC1A31EA-09B6-4865-96C3-95B583A428D1}" srcOrd="0" destOrd="0" presId="urn:microsoft.com/office/officeart/2005/8/layout/radial4"/>
    <dgm:cxn modelId="{61E3C1B7-F689-48EE-996D-3F0BBAFF3C00}" srcId="{E4CE0ACB-D327-49E7-AA8F-465541285B4D}" destId="{55C0D0B7-F300-43F0-AC71-76F56A9EF4C9}" srcOrd="2" destOrd="0" parTransId="{68648166-A829-4BCA-BFA1-070750C890D8}" sibTransId="{BAC4C7AA-709C-4A02-AE71-223B84030AB0}"/>
    <dgm:cxn modelId="{CEC3BB3C-B5EA-4247-A8A9-A5002BB9B7B6}" type="presOf" srcId="{C1644F37-73B8-477E-9896-EF5EAD1064F7}" destId="{297BE7F8-A00D-43C7-8B15-20AAB545D54D}" srcOrd="0" destOrd="0" presId="urn:microsoft.com/office/officeart/2005/8/layout/radial4"/>
    <dgm:cxn modelId="{D4D4DD8F-C3F8-4EE8-A3D3-495DB115635B}" type="presOf" srcId="{3B57B130-50A0-495F-90A4-0EF441CB15FD}" destId="{154F5729-58BA-44F0-A45E-1340F73EB14B}" srcOrd="0" destOrd="0" presId="urn:microsoft.com/office/officeart/2005/8/layout/radial4"/>
    <dgm:cxn modelId="{B0DCE9FC-6D69-48AE-9C67-054ADCE367BC}" type="presOf" srcId="{907506AD-8490-4291-ADA3-54B65B475EF1}" destId="{C6343327-15E0-4720-86A9-8811742F605E}" srcOrd="0" destOrd="0" presId="urn:microsoft.com/office/officeart/2005/8/layout/radial4"/>
    <dgm:cxn modelId="{FB93F80C-2B25-48FA-8342-6494AAB8F405}" srcId="{E4CE0ACB-D327-49E7-AA8F-465541285B4D}" destId="{3B57B130-50A0-495F-90A4-0EF441CB15FD}" srcOrd="1" destOrd="0" parTransId="{48461E8E-6CEC-45CF-9872-BAF8243A8168}" sibTransId="{680D330E-6C8C-4A99-8D71-9E3825AB7C33}"/>
    <dgm:cxn modelId="{035FD1E0-1C44-4934-A6DB-12FA87C7A0EB}" type="presOf" srcId="{48461E8E-6CEC-45CF-9872-BAF8243A8168}" destId="{E9D54D11-2B3C-4AF5-AB7A-4CD19F38E255}" srcOrd="0" destOrd="0" presId="urn:microsoft.com/office/officeart/2005/8/layout/radial4"/>
    <dgm:cxn modelId="{FD6D9563-8533-4CFC-8103-372DDCA5760A}" type="presOf" srcId="{91D5CD8B-2BE1-4979-AB42-5EA304DD5F7A}" destId="{04F72B79-7996-4C5B-A6E2-64F39DFAFC5F}" srcOrd="0" destOrd="0" presId="urn:microsoft.com/office/officeart/2005/8/layout/radial4"/>
    <dgm:cxn modelId="{D7BB6948-8004-478F-94EB-1F2319D02AA0}" type="presOf" srcId="{70904066-B646-4D67-A290-B9AF9E4B5B67}" destId="{B5FE23AF-FCEF-45D7-B34D-D93C57D570EE}" srcOrd="0" destOrd="0" presId="urn:microsoft.com/office/officeart/2005/8/layout/radial4"/>
    <dgm:cxn modelId="{3196D7F4-92DC-4FD0-BD4F-AE943E4C77D3}" type="presOf" srcId="{6D683D74-9028-4E70-A48F-B625DBDB35AB}" destId="{2B6E9A82-C07C-468C-B837-3407A8D5EE5D}" srcOrd="0" destOrd="0" presId="urn:microsoft.com/office/officeart/2005/8/layout/radial4"/>
    <dgm:cxn modelId="{CFADDF0B-2C81-49A9-8C61-9F3A78AC02EC}" srcId="{E4CE0ACB-D327-49E7-AA8F-465541285B4D}" destId="{498774EF-BCD2-43AB-8DD0-19263CF3B556}" srcOrd="3" destOrd="0" parTransId="{70904066-B646-4D67-A290-B9AF9E4B5B67}" sibTransId="{A3015502-26DF-46F0-B4AC-4FCAC6B1062C}"/>
    <dgm:cxn modelId="{8CBBBB7F-1B9F-4DC6-8BF1-03739955C273}" srcId="{E4CE0ACB-D327-49E7-AA8F-465541285B4D}" destId="{FFE7210C-8C9B-42D2-BA11-37DF27453FAA}" srcOrd="0" destOrd="0" parTransId="{F10275A0-3259-40DC-8DCB-E6D6586ED482}" sibTransId="{8199703F-43E3-4EB5-A4D5-8C174D853C5A}"/>
    <dgm:cxn modelId="{CE3DF4EE-9F51-45AA-8B27-E267CAB89CA3}" type="presOf" srcId="{6FEC054F-E08D-449E-861B-A684D39042FA}" destId="{9B77E397-19D9-4578-9315-879F9D3615C8}" srcOrd="0" destOrd="0" presId="urn:microsoft.com/office/officeart/2005/8/layout/radial4"/>
    <dgm:cxn modelId="{AEAF8ED3-29DD-4449-8329-E34D64A7BC66}" type="presOf" srcId="{766FED45-39FB-4723-B0B4-C8DF3BB8CC80}" destId="{C75F2DA7-E61B-4AC8-A8A1-695B58FCAE57}" srcOrd="0" destOrd="0" presId="urn:microsoft.com/office/officeart/2005/8/layout/radial4"/>
    <dgm:cxn modelId="{15501438-2DED-4A20-839A-1092FC9F4308}" type="presOf" srcId="{7BC0F410-DDC4-4A80-B91A-DBE87382CE3B}" destId="{6416FC23-23C9-4F5D-964F-A5A18195B05A}" srcOrd="0" destOrd="0" presId="urn:microsoft.com/office/officeart/2005/8/layout/radial4"/>
    <dgm:cxn modelId="{B50F346D-9F79-46DB-A9BB-F6BD32043FAE}" type="presOf" srcId="{08130A1A-2ED2-44E2-9D8F-413554BBE9E9}" destId="{22384A09-55FF-49D6-A634-072A6827C5B5}" srcOrd="0" destOrd="0" presId="urn:microsoft.com/office/officeart/2005/8/layout/radial4"/>
    <dgm:cxn modelId="{B3E27551-48E8-4ABE-9C76-575AE3A44BA6}" srcId="{E4CE0ACB-D327-49E7-AA8F-465541285B4D}" destId="{C1644F37-73B8-477E-9896-EF5EAD1064F7}" srcOrd="4" destOrd="0" parTransId="{08130A1A-2ED2-44E2-9D8F-413554BBE9E9}" sibTransId="{D74B903D-C97A-472E-95A4-07FEEA5D6F57}"/>
    <dgm:cxn modelId="{E2C9B151-B766-4889-9681-D2D8019BF32C}" type="presOf" srcId="{55C0D0B7-F300-43F0-AC71-76F56A9EF4C9}" destId="{ED7D4D69-F030-4011-BEE8-E36B5829ADB7}" srcOrd="0" destOrd="0" presId="urn:microsoft.com/office/officeart/2005/8/layout/radial4"/>
    <dgm:cxn modelId="{CA094791-40D5-4A2D-BC27-64C097BF0AF3}" srcId="{E4CE0ACB-D327-49E7-AA8F-465541285B4D}" destId="{766FED45-39FB-4723-B0B4-C8DF3BB8CC80}" srcOrd="7" destOrd="0" parTransId="{91D5CD8B-2BE1-4979-AB42-5EA304DD5F7A}" sibTransId="{8C82EDDE-BEB1-4A7E-BD70-A35B82B2C431}"/>
    <dgm:cxn modelId="{FBB56781-A587-4239-BA83-8309889087DC}" srcId="{52D46590-2847-4909-A5C6-6A4E24380911}" destId="{E4CE0ACB-D327-49E7-AA8F-465541285B4D}" srcOrd="0" destOrd="0" parTransId="{5D21867A-E308-4E3F-AEF1-E5CD0F11CDA7}" sibTransId="{B6E3AB00-25ED-41E2-BBA4-62484E19C981}"/>
    <dgm:cxn modelId="{9256B2E5-3D7F-486A-9ED0-2967B744F8B8}" srcId="{E4CE0ACB-D327-49E7-AA8F-465541285B4D}" destId="{7BC0F410-DDC4-4A80-B91A-DBE87382CE3B}" srcOrd="6" destOrd="0" parTransId="{907506AD-8490-4291-ADA3-54B65B475EF1}" sibTransId="{C663CCF3-ACEE-4AF9-B641-C24B52BAB4C8}"/>
    <dgm:cxn modelId="{6469903D-8BE6-472F-B738-A517EC9B9133}" type="presOf" srcId="{F10275A0-3259-40DC-8DCB-E6D6586ED482}" destId="{76EA25D0-9230-47AE-A070-8956B3C01B97}" srcOrd="0" destOrd="0" presId="urn:microsoft.com/office/officeart/2005/8/layout/radial4"/>
    <dgm:cxn modelId="{10465D56-7CA9-4281-8981-2C8E1A5446CF}" type="presOf" srcId="{52D46590-2847-4909-A5C6-6A4E24380911}" destId="{0AC33AEC-7266-4A41-BA70-6EF1659DED00}" srcOrd="0" destOrd="0" presId="urn:microsoft.com/office/officeart/2005/8/layout/radial4"/>
    <dgm:cxn modelId="{8FC0F85B-17F9-4951-A37C-139C3D80433E}" srcId="{E4CE0ACB-D327-49E7-AA8F-465541285B4D}" destId="{6FEC054F-E08D-449E-861B-A684D39042FA}" srcOrd="5" destOrd="0" parTransId="{6D683D74-9028-4E70-A48F-B625DBDB35AB}" sibTransId="{AFC2FDB3-8264-464E-BD73-A32E6AEB9640}"/>
    <dgm:cxn modelId="{B3D4E888-6F67-4CE8-9B48-E35F202FCAF2}" type="presOf" srcId="{FFE7210C-8C9B-42D2-BA11-37DF27453FAA}" destId="{9F7CA4F9-5BC1-4E48-8476-3AB376222D44}" srcOrd="0" destOrd="0" presId="urn:microsoft.com/office/officeart/2005/8/layout/radial4"/>
    <dgm:cxn modelId="{450E28F8-6F1D-407B-9678-6ED271B07DF2}" type="presOf" srcId="{68648166-A829-4BCA-BFA1-070750C890D8}" destId="{2AC62C25-3095-4356-8A60-4C73D405E7A2}" srcOrd="0" destOrd="0" presId="urn:microsoft.com/office/officeart/2005/8/layout/radial4"/>
    <dgm:cxn modelId="{FA843729-41A8-4D34-AB60-B36D411F5748}" type="presOf" srcId="{498774EF-BCD2-43AB-8DD0-19263CF3B556}" destId="{954AF5ED-0058-4272-BC45-D5D7C91A254E}" srcOrd="0" destOrd="0" presId="urn:microsoft.com/office/officeart/2005/8/layout/radial4"/>
    <dgm:cxn modelId="{4E8B0DE1-EA25-4829-A8D0-B528D6FCA464}" type="presParOf" srcId="{0AC33AEC-7266-4A41-BA70-6EF1659DED00}" destId="{CC1A31EA-09B6-4865-96C3-95B583A428D1}" srcOrd="0" destOrd="0" presId="urn:microsoft.com/office/officeart/2005/8/layout/radial4"/>
    <dgm:cxn modelId="{7C59191B-B89C-4132-9714-1D5BA47179ED}" type="presParOf" srcId="{0AC33AEC-7266-4A41-BA70-6EF1659DED00}" destId="{76EA25D0-9230-47AE-A070-8956B3C01B97}" srcOrd="1" destOrd="0" presId="urn:microsoft.com/office/officeart/2005/8/layout/radial4"/>
    <dgm:cxn modelId="{B6488E74-8160-4F40-8FFC-35EDE04E305E}" type="presParOf" srcId="{0AC33AEC-7266-4A41-BA70-6EF1659DED00}" destId="{9F7CA4F9-5BC1-4E48-8476-3AB376222D44}" srcOrd="2" destOrd="0" presId="urn:microsoft.com/office/officeart/2005/8/layout/radial4"/>
    <dgm:cxn modelId="{BCB4DF9E-2E22-465F-B947-FB601615813A}" type="presParOf" srcId="{0AC33AEC-7266-4A41-BA70-6EF1659DED00}" destId="{E9D54D11-2B3C-4AF5-AB7A-4CD19F38E255}" srcOrd="3" destOrd="0" presId="urn:microsoft.com/office/officeart/2005/8/layout/radial4"/>
    <dgm:cxn modelId="{286E5E49-10E2-4CAD-AFA2-5C9D739F908A}" type="presParOf" srcId="{0AC33AEC-7266-4A41-BA70-6EF1659DED00}" destId="{154F5729-58BA-44F0-A45E-1340F73EB14B}" srcOrd="4" destOrd="0" presId="urn:microsoft.com/office/officeart/2005/8/layout/radial4"/>
    <dgm:cxn modelId="{28C25EE9-BA5A-4989-9FC7-8E137E9AF56C}" type="presParOf" srcId="{0AC33AEC-7266-4A41-BA70-6EF1659DED00}" destId="{2AC62C25-3095-4356-8A60-4C73D405E7A2}" srcOrd="5" destOrd="0" presId="urn:microsoft.com/office/officeart/2005/8/layout/radial4"/>
    <dgm:cxn modelId="{1001BD78-7996-4C98-8ECB-AA580D1A7870}" type="presParOf" srcId="{0AC33AEC-7266-4A41-BA70-6EF1659DED00}" destId="{ED7D4D69-F030-4011-BEE8-E36B5829ADB7}" srcOrd="6" destOrd="0" presId="urn:microsoft.com/office/officeart/2005/8/layout/radial4"/>
    <dgm:cxn modelId="{C6D7A43D-2CF8-491A-8AC6-AFBE9A3B7431}" type="presParOf" srcId="{0AC33AEC-7266-4A41-BA70-6EF1659DED00}" destId="{B5FE23AF-FCEF-45D7-B34D-D93C57D570EE}" srcOrd="7" destOrd="0" presId="urn:microsoft.com/office/officeart/2005/8/layout/radial4"/>
    <dgm:cxn modelId="{FF5040CA-E158-4F26-8CEA-3033B5CE9C61}" type="presParOf" srcId="{0AC33AEC-7266-4A41-BA70-6EF1659DED00}" destId="{954AF5ED-0058-4272-BC45-D5D7C91A254E}" srcOrd="8" destOrd="0" presId="urn:microsoft.com/office/officeart/2005/8/layout/radial4"/>
    <dgm:cxn modelId="{29ECF249-437E-4D1D-8EDE-480736C6935B}" type="presParOf" srcId="{0AC33AEC-7266-4A41-BA70-6EF1659DED00}" destId="{22384A09-55FF-49D6-A634-072A6827C5B5}" srcOrd="9" destOrd="0" presId="urn:microsoft.com/office/officeart/2005/8/layout/radial4"/>
    <dgm:cxn modelId="{7D045D34-E18E-4D40-AE22-28BEBEEEAD80}" type="presParOf" srcId="{0AC33AEC-7266-4A41-BA70-6EF1659DED00}" destId="{297BE7F8-A00D-43C7-8B15-20AAB545D54D}" srcOrd="10" destOrd="0" presId="urn:microsoft.com/office/officeart/2005/8/layout/radial4"/>
    <dgm:cxn modelId="{4C88F229-A16D-4866-9F55-A35FA9BF503A}" type="presParOf" srcId="{0AC33AEC-7266-4A41-BA70-6EF1659DED00}" destId="{2B6E9A82-C07C-468C-B837-3407A8D5EE5D}" srcOrd="11" destOrd="0" presId="urn:microsoft.com/office/officeart/2005/8/layout/radial4"/>
    <dgm:cxn modelId="{1DB771E9-109E-4A4F-A61B-20FE5B458FCC}" type="presParOf" srcId="{0AC33AEC-7266-4A41-BA70-6EF1659DED00}" destId="{9B77E397-19D9-4578-9315-879F9D3615C8}" srcOrd="12" destOrd="0" presId="urn:microsoft.com/office/officeart/2005/8/layout/radial4"/>
    <dgm:cxn modelId="{4FBB42A4-1B2C-4360-B768-BD59D780ABF9}" type="presParOf" srcId="{0AC33AEC-7266-4A41-BA70-6EF1659DED00}" destId="{C6343327-15E0-4720-86A9-8811742F605E}" srcOrd="13" destOrd="0" presId="urn:microsoft.com/office/officeart/2005/8/layout/radial4"/>
    <dgm:cxn modelId="{98576D11-C582-4588-A357-7C3CAF4DD70B}" type="presParOf" srcId="{0AC33AEC-7266-4A41-BA70-6EF1659DED00}" destId="{6416FC23-23C9-4F5D-964F-A5A18195B05A}" srcOrd="14" destOrd="0" presId="urn:microsoft.com/office/officeart/2005/8/layout/radial4"/>
    <dgm:cxn modelId="{1E2EE99B-C471-4159-9ED4-F7EBFEAF3714}" type="presParOf" srcId="{0AC33AEC-7266-4A41-BA70-6EF1659DED00}" destId="{04F72B79-7996-4C5B-A6E2-64F39DFAFC5F}" srcOrd="15" destOrd="0" presId="urn:microsoft.com/office/officeart/2005/8/layout/radial4"/>
    <dgm:cxn modelId="{AEC6A5FB-DC4F-4840-8435-9DF96D9C8748}" type="presParOf" srcId="{0AC33AEC-7266-4A41-BA70-6EF1659DED00}" destId="{C75F2DA7-E61B-4AC8-A8A1-695B58FCAE57}" srcOrd="16"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4B541E-4C13-4EF8-AD5B-597ED51B905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BDB0E434-9EB7-4CF5-AD10-C779A98C1158}">
      <dgm:prSet phldrT="[Text]" custT="1"/>
      <dgm:spPr/>
      <dgm:t>
        <a:bodyPr/>
        <a:lstStyle/>
        <a:p>
          <a:r>
            <a:rPr lang="en-US" sz="2800" baseline="0" dirty="0" smtClean="0">
              <a:solidFill>
                <a:schemeClr val="tx1"/>
              </a:solidFill>
            </a:rPr>
            <a:t>Basic details </a:t>
          </a:r>
          <a:endParaRPr lang="en-US" sz="2800" baseline="0" dirty="0">
            <a:solidFill>
              <a:schemeClr val="tx1"/>
            </a:solidFill>
          </a:endParaRPr>
        </a:p>
      </dgm:t>
    </dgm:pt>
    <dgm:pt modelId="{A4F9B5A0-99AE-4954-876D-701A0166A86F}" type="parTrans" cxnId="{63756AF5-2C6E-41F1-A152-A6A53C0B58F6}">
      <dgm:prSet/>
      <dgm:spPr/>
      <dgm:t>
        <a:bodyPr/>
        <a:lstStyle/>
        <a:p>
          <a:endParaRPr lang="en-US"/>
        </a:p>
      </dgm:t>
    </dgm:pt>
    <dgm:pt modelId="{D72761EC-C48A-4B8D-9C08-9EF2B9EAA174}" type="sibTrans" cxnId="{63756AF5-2C6E-41F1-A152-A6A53C0B58F6}">
      <dgm:prSet/>
      <dgm:spPr/>
      <dgm:t>
        <a:bodyPr/>
        <a:lstStyle/>
        <a:p>
          <a:endParaRPr lang="en-US"/>
        </a:p>
      </dgm:t>
    </dgm:pt>
    <dgm:pt modelId="{3D124DAC-24AF-49BB-A3C7-CCAB54AC19F5}">
      <dgm:prSet custT="1"/>
      <dgm:spPr/>
      <dgm:t>
        <a:bodyPr/>
        <a:lstStyle/>
        <a:p>
          <a:r>
            <a:rPr lang="en-US" sz="2800" baseline="0" dirty="0" smtClean="0">
              <a:solidFill>
                <a:schemeClr val="tx1"/>
              </a:solidFill>
            </a:rPr>
            <a:t>Details of drug use</a:t>
          </a:r>
        </a:p>
      </dgm:t>
    </dgm:pt>
    <dgm:pt modelId="{7251320E-1164-4187-ABEA-5C67520CC5A1}" type="parTrans" cxnId="{F27201BD-476E-45FA-B894-9B3A479CEA51}">
      <dgm:prSet/>
      <dgm:spPr/>
      <dgm:t>
        <a:bodyPr/>
        <a:lstStyle/>
        <a:p>
          <a:endParaRPr lang="en-US"/>
        </a:p>
      </dgm:t>
    </dgm:pt>
    <dgm:pt modelId="{70BB354B-0FEA-47E8-B7AD-011D26216977}" type="sibTrans" cxnId="{F27201BD-476E-45FA-B894-9B3A479CEA51}">
      <dgm:prSet/>
      <dgm:spPr/>
      <dgm:t>
        <a:bodyPr/>
        <a:lstStyle/>
        <a:p>
          <a:endParaRPr lang="en-US"/>
        </a:p>
      </dgm:t>
    </dgm:pt>
    <dgm:pt modelId="{9E0AC6B1-192E-4CC9-8A4A-249421620934}">
      <dgm:prSet custT="1"/>
      <dgm:spPr/>
      <dgm:t>
        <a:bodyPr/>
        <a:lstStyle/>
        <a:p>
          <a:r>
            <a:rPr lang="en-US" sz="2800" baseline="0" dirty="0" smtClean="0">
              <a:solidFill>
                <a:schemeClr val="tx1"/>
              </a:solidFill>
            </a:rPr>
            <a:t>Complications with drug use</a:t>
          </a:r>
        </a:p>
      </dgm:t>
    </dgm:pt>
    <dgm:pt modelId="{A91B7DD8-BE7F-477F-9C8F-4E5FDCF848E8}" type="parTrans" cxnId="{6B594214-84C5-4C2A-BCA7-C30008E75DC3}">
      <dgm:prSet/>
      <dgm:spPr/>
      <dgm:t>
        <a:bodyPr/>
        <a:lstStyle/>
        <a:p>
          <a:endParaRPr lang="en-US"/>
        </a:p>
      </dgm:t>
    </dgm:pt>
    <dgm:pt modelId="{E63F1784-4519-40B6-8B71-F6943B1F2E78}" type="sibTrans" cxnId="{6B594214-84C5-4C2A-BCA7-C30008E75DC3}">
      <dgm:prSet/>
      <dgm:spPr/>
      <dgm:t>
        <a:bodyPr/>
        <a:lstStyle/>
        <a:p>
          <a:endParaRPr lang="en-US"/>
        </a:p>
      </dgm:t>
    </dgm:pt>
    <dgm:pt modelId="{C779477C-5D58-4342-B750-862EBB1EE912}">
      <dgm:prSet custT="1"/>
      <dgm:spPr/>
      <dgm:t>
        <a:bodyPr/>
        <a:lstStyle/>
        <a:p>
          <a:r>
            <a:rPr lang="en-US" sz="2800" baseline="0" dirty="0" smtClean="0">
              <a:solidFill>
                <a:schemeClr val="tx1"/>
              </a:solidFill>
            </a:rPr>
            <a:t>High risk </a:t>
          </a:r>
          <a:r>
            <a:rPr lang="en-US" sz="2800" baseline="0" dirty="0" err="1" smtClean="0">
              <a:solidFill>
                <a:schemeClr val="tx1"/>
              </a:solidFill>
            </a:rPr>
            <a:t>behaviours</a:t>
          </a:r>
          <a:endParaRPr lang="en-US" sz="2800" baseline="0" dirty="0" smtClean="0">
            <a:solidFill>
              <a:schemeClr val="tx1"/>
            </a:solidFill>
          </a:endParaRPr>
        </a:p>
      </dgm:t>
    </dgm:pt>
    <dgm:pt modelId="{5A6DFA6F-86F4-49E4-98B1-950E49871DC1}" type="parTrans" cxnId="{896BB360-52B4-4FB9-AAD7-D88CED6949E4}">
      <dgm:prSet/>
      <dgm:spPr/>
      <dgm:t>
        <a:bodyPr/>
        <a:lstStyle/>
        <a:p>
          <a:endParaRPr lang="en-US"/>
        </a:p>
      </dgm:t>
    </dgm:pt>
    <dgm:pt modelId="{77D5CB28-3B08-4E12-B31D-75E91BFBFBF3}" type="sibTrans" cxnId="{896BB360-52B4-4FB9-AAD7-D88CED6949E4}">
      <dgm:prSet/>
      <dgm:spPr/>
      <dgm:t>
        <a:bodyPr/>
        <a:lstStyle/>
        <a:p>
          <a:endParaRPr lang="en-US"/>
        </a:p>
      </dgm:t>
    </dgm:pt>
    <dgm:pt modelId="{EAE96777-0A6C-4083-B986-2A8AFFAFCAA5}">
      <dgm:prSet custT="1"/>
      <dgm:spPr/>
      <dgm:t>
        <a:bodyPr/>
        <a:lstStyle/>
        <a:p>
          <a:r>
            <a:rPr lang="en-US" sz="2800" baseline="0" dirty="0" smtClean="0">
              <a:solidFill>
                <a:schemeClr val="tx1"/>
              </a:solidFill>
            </a:rPr>
            <a:t>HIV-related knowledge and belief</a:t>
          </a:r>
        </a:p>
      </dgm:t>
    </dgm:pt>
    <dgm:pt modelId="{25984C54-DD18-404C-A1FA-A18C67D5B249}" type="parTrans" cxnId="{E13741A5-B356-445B-9238-619134C449EF}">
      <dgm:prSet/>
      <dgm:spPr/>
      <dgm:t>
        <a:bodyPr/>
        <a:lstStyle/>
        <a:p>
          <a:endParaRPr lang="en-US"/>
        </a:p>
      </dgm:t>
    </dgm:pt>
    <dgm:pt modelId="{4AD6D6ED-11B8-4B9E-8352-7B3402E58D30}" type="sibTrans" cxnId="{E13741A5-B356-445B-9238-619134C449EF}">
      <dgm:prSet/>
      <dgm:spPr/>
      <dgm:t>
        <a:bodyPr/>
        <a:lstStyle/>
        <a:p>
          <a:endParaRPr lang="en-US"/>
        </a:p>
      </dgm:t>
    </dgm:pt>
    <dgm:pt modelId="{657F0B10-7614-4E61-96E4-D7974865E0BA}">
      <dgm:prSet custT="1"/>
      <dgm:spPr/>
      <dgm:t>
        <a:bodyPr/>
        <a:lstStyle/>
        <a:p>
          <a:r>
            <a:rPr lang="en-US" sz="2800" baseline="0" dirty="0" smtClean="0">
              <a:solidFill>
                <a:schemeClr val="tx1"/>
              </a:solidFill>
            </a:rPr>
            <a:t>History of medical &amp; mental illness</a:t>
          </a:r>
        </a:p>
      </dgm:t>
    </dgm:pt>
    <dgm:pt modelId="{0F1501AE-5F42-4454-8696-FE5C2FB573D4}" type="parTrans" cxnId="{537606C5-925E-4A13-A1B0-4FF84313EC69}">
      <dgm:prSet/>
      <dgm:spPr/>
      <dgm:t>
        <a:bodyPr/>
        <a:lstStyle/>
        <a:p>
          <a:endParaRPr lang="en-US"/>
        </a:p>
      </dgm:t>
    </dgm:pt>
    <dgm:pt modelId="{5EC1C483-7F33-4A27-8D60-47D8B427E97C}" type="sibTrans" cxnId="{537606C5-925E-4A13-A1B0-4FF84313EC69}">
      <dgm:prSet/>
      <dgm:spPr/>
      <dgm:t>
        <a:bodyPr/>
        <a:lstStyle/>
        <a:p>
          <a:endParaRPr lang="en-US"/>
        </a:p>
      </dgm:t>
    </dgm:pt>
    <dgm:pt modelId="{2F2A663A-54E7-464B-A380-6AACBD128AF5}">
      <dgm:prSet custT="1"/>
      <dgm:spPr/>
      <dgm:t>
        <a:bodyPr/>
        <a:lstStyle/>
        <a:p>
          <a:r>
            <a:rPr lang="en-US" sz="2800" baseline="0" dirty="0" smtClean="0">
              <a:solidFill>
                <a:schemeClr val="tx1"/>
              </a:solidFill>
            </a:rPr>
            <a:t>Current living status</a:t>
          </a:r>
        </a:p>
      </dgm:t>
    </dgm:pt>
    <dgm:pt modelId="{6663C928-C510-4CE9-869F-86E5B21CDE9C}" type="parTrans" cxnId="{B0FF29B2-B9A0-4E33-B33F-4231D610B22B}">
      <dgm:prSet/>
      <dgm:spPr/>
      <dgm:t>
        <a:bodyPr/>
        <a:lstStyle/>
        <a:p>
          <a:endParaRPr lang="en-US"/>
        </a:p>
      </dgm:t>
    </dgm:pt>
    <dgm:pt modelId="{14BA9439-CD83-42DA-9766-84B31ECF81D2}" type="sibTrans" cxnId="{B0FF29B2-B9A0-4E33-B33F-4231D610B22B}">
      <dgm:prSet/>
      <dgm:spPr/>
      <dgm:t>
        <a:bodyPr/>
        <a:lstStyle/>
        <a:p>
          <a:endParaRPr lang="en-US"/>
        </a:p>
      </dgm:t>
    </dgm:pt>
    <dgm:pt modelId="{8048BDC6-0CD9-4525-BE26-1D7F70F0DF7A}">
      <dgm:prSet custT="1"/>
      <dgm:spPr/>
      <dgm:t>
        <a:bodyPr/>
        <a:lstStyle/>
        <a:p>
          <a:r>
            <a:rPr lang="en-US" sz="2800" baseline="0" dirty="0" smtClean="0">
              <a:solidFill>
                <a:schemeClr val="tx1"/>
              </a:solidFill>
            </a:rPr>
            <a:t>Motivation level</a:t>
          </a:r>
          <a:endParaRPr lang="en-US" sz="2800" baseline="0" dirty="0">
            <a:solidFill>
              <a:schemeClr val="tx1"/>
            </a:solidFill>
          </a:endParaRPr>
        </a:p>
      </dgm:t>
    </dgm:pt>
    <dgm:pt modelId="{7B7FB25D-6DE4-4C2D-99F2-E05773DB79FA}" type="parTrans" cxnId="{2BEA0442-7E7C-477B-8C91-37EF56DD5961}">
      <dgm:prSet/>
      <dgm:spPr/>
      <dgm:t>
        <a:bodyPr/>
        <a:lstStyle/>
        <a:p>
          <a:endParaRPr lang="en-US"/>
        </a:p>
      </dgm:t>
    </dgm:pt>
    <dgm:pt modelId="{BBAA35F1-BA82-4AF2-A0DE-49165C3FE676}" type="sibTrans" cxnId="{2BEA0442-7E7C-477B-8C91-37EF56DD5961}">
      <dgm:prSet/>
      <dgm:spPr/>
      <dgm:t>
        <a:bodyPr/>
        <a:lstStyle/>
        <a:p>
          <a:endParaRPr lang="en-US"/>
        </a:p>
      </dgm:t>
    </dgm:pt>
    <dgm:pt modelId="{B192F2FA-58D8-4251-9881-CB93C251EA4E}" type="pres">
      <dgm:prSet presAssocID="{254B541E-4C13-4EF8-AD5B-597ED51B9050}" presName="linear" presStyleCnt="0">
        <dgm:presLayoutVars>
          <dgm:dir/>
          <dgm:animLvl val="lvl"/>
          <dgm:resizeHandles val="exact"/>
        </dgm:presLayoutVars>
      </dgm:prSet>
      <dgm:spPr/>
      <dgm:t>
        <a:bodyPr/>
        <a:lstStyle/>
        <a:p>
          <a:endParaRPr lang="en-IN"/>
        </a:p>
      </dgm:t>
    </dgm:pt>
    <dgm:pt modelId="{748CCD32-22E4-45F8-A84F-D94ED753D478}" type="pres">
      <dgm:prSet presAssocID="{BDB0E434-9EB7-4CF5-AD10-C779A98C1158}" presName="parentLin" presStyleCnt="0"/>
      <dgm:spPr/>
    </dgm:pt>
    <dgm:pt modelId="{51D05A1E-E202-4C5C-AD9D-E6B6356C7225}" type="pres">
      <dgm:prSet presAssocID="{BDB0E434-9EB7-4CF5-AD10-C779A98C1158}" presName="parentLeftMargin" presStyleLbl="node1" presStyleIdx="0" presStyleCnt="8"/>
      <dgm:spPr/>
      <dgm:t>
        <a:bodyPr/>
        <a:lstStyle/>
        <a:p>
          <a:endParaRPr lang="en-IN"/>
        </a:p>
      </dgm:t>
    </dgm:pt>
    <dgm:pt modelId="{6255312B-407E-4E87-92E8-7FBC9E8BD4B0}" type="pres">
      <dgm:prSet presAssocID="{BDB0E434-9EB7-4CF5-AD10-C779A98C1158}" presName="parentText" presStyleLbl="node1" presStyleIdx="0" presStyleCnt="8">
        <dgm:presLayoutVars>
          <dgm:chMax val="0"/>
          <dgm:bulletEnabled val="1"/>
        </dgm:presLayoutVars>
      </dgm:prSet>
      <dgm:spPr/>
      <dgm:t>
        <a:bodyPr/>
        <a:lstStyle/>
        <a:p>
          <a:endParaRPr lang="en-US"/>
        </a:p>
      </dgm:t>
    </dgm:pt>
    <dgm:pt modelId="{F4BA093D-54E5-4F19-8355-D571BC7DF19A}" type="pres">
      <dgm:prSet presAssocID="{BDB0E434-9EB7-4CF5-AD10-C779A98C1158}" presName="negativeSpace" presStyleCnt="0"/>
      <dgm:spPr/>
    </dgm:pt>
    <dgm:pt modelId="{572276CD-B585-49A6-9B8C-1B85957FA07F}" type="pres">
      <dgm:prSet presAssocID="{BDB0E434-9EB7-4CF5-AD10-C779A98C1158}" presName="childText" presStyleLbl="conFgAcc1" presStyleIdx="0" presStyleCnt="8">
        <dgm:presLayoutVars>
          <dgm:bulletEnabled val="1"/>
        </dgm:presLayoutVars>
      </dgm:prSet>
      <dgm:spPr/>
    </dgm:pt>
    <dgm:pt modelId="{91612325-C612-4468-B935-5C224D44D81F}" type="pres">
      <dgm:prSet presAssocID="{D72761EC-C48A-4B8D-9C08-9EF2B9EAA174}" presName="spaceBetweenRectangles" presStyleCnt="0"/>
      <dgm:spPr/>
    </dgm:pt>
    <dgm:pt modelId="{DFE1059E-AF13-4159-A0A4-65A81B73E1FC}" type="pres">
      <dgm:prSet presAssocID="{3D124DAC-24AF-49BB-A3C7-CCAB54AC19F5}" presName="parentLin" presStyleCnt="0"/>
      <dgm:spPr/>
    </dgm:pt>
    <dgm:pt modelId="{D32797C6-3C3D-4CFE-B19F-AB4D00958FBE}" type="pres">
      <dgm:prSet presAssocID="{3D124DAC-24AF-49BB-A3C7-CCAB54AC19F5}" presName="parentLeftMargin" presStyleLbl="node1" presStyleIdx="0" presStyleCnt="8"/>
      <dgm:spPr/>
      <dgm:t>
        <a:bodyPr/>
        <a:lstStyle/>
        <a:p>
          <a:endParaRPr lang="en-IN"/>
        </a:p>
      </dgm:t>
    </dgm:pt>
    <dgm:pt modelId="{950D1D7E-10C4-43C9-B22A-D2F4B11AB5DF}" type="pres">
      <dgm:prSet presAssocID="{3D124DAC-24AF-49BB-A3C7-CCAB54AC19F5}" presName="parentText" presStyleLbl="node1" presStyleIdx="1" presStyleCnt="8">
        <dgm:presLayoutVars>
          <dgm:chMax val="0"/>
          <dgm:bulletEnabled val="1"/>
        </dgm:presLayoutVars>
      </dgm:prSet>
      <dgm:spPr/>
      <dgm:t>
        <a:bodyPr/>
        <a:lstStyle/>
        <a:p>
          <a:endParaRPr lang="en-IN"/>
        </a:p>
      </dgm:t>
    </dgm:pt>
    <dgm:pt modelId="{620A8C02-45CA-49B6-A0C2-C934733DF73B}" type="pres">
      <dgm:prSet presAssocID="{3D124DAC-24AF-49BB-A3C7-CCAB54AC19F5}" presName="negativeSpace" presStyleCnt="0"/>
      <dgm:spPr/>
    </dgm:pt>
    <dgm:pt modelId="{65ACD796-C5DB-43ED-B1DC-823202B83D6A}" type="pres">
      <dgm:prSet presAssocID="{3D124DAC-24AF-49BB-A3C7-CCAB54AC19F5}" presName="childText" presStyleLbl="conFgAcc1" presStyleIdx="1" presStyleCnt="8">
        <dgm:presLayoutVars>
          <dgm:bulletEnabled val="1"/>
        </dgm:presLayoutVars>
      </dgm:prSet>
      <dgm:spPr/>
    </dgm:pt>
    <dgm:pt modelId="{45F6AA00-C298-4BA7-9C11-A38E5E9E3896}" type="pres">
      <dgm:prSet presAssocID="{70BB354B-0FEA-47E8-B7AD-011D26216977}" presName="spaceBetweenRectangles" presStyleCnt="0"/>
      <dgm:spPr/>
    </dgm:pt>
    <dgm:pt modelId="{A96433E3-6198-431F-9ECF-BAE3790D257E}" type="pres">
      <dgm:prSet presAssocID="{9E0AC6B1-192E-4CC9-8A4A-249421620934}" presName="parentLin" presStyleCnt="0"/>
      <dgm:spPr/>
    </dgm:pt>
    <dgm:pt modelId="{A8DF7959-C388-4F8E-9C86-4849D8DC4091}" type="pres">
      <dgm:prSet presAssocID="{9E0AC6B1-192E-4CC9-8A4A-249421620934}" presName="parentLeftMargin" presStyleLbl="node1" presStyleIdx="1" presStyleCnt="8"/>
      <dgm:spPr/>
      <dgm:t>
        <a:bodyPr/>
        <a:lstStyle/>
        <a:p>
          <a:endParaRPr lang="en-IN"/>
        </a:p>
      </dgm:t>
    </dgm:pt>
    <dgm:pt modelId="{62DE1FF0-E4AA-4141-8824-07FA956030D3}" type="pres">
      <dgm:prSet presAssocID="{9E0AC6B1-192E-4CC9-8A4A-249421620934}" presName="parentText" presStyleLbl="node1" presStyleIdx="2" presStyleCnt="8">
        <dgm:presLayoutVars>
          <dgm:chMax val="0"/>
          <dgm:bulletEnabled val="1"/>
        </dgm:presLayoutVars>
      </dgm:prSet>
      <dgm:spPr/>
      <dgm:t>
        <a:bodyPr/>
        <a:lstStyle/>
        <a:p>
          <a:endParaRPr lang="en-IN"/>
        </a:p>
      </dgm:t>
    </dgm:pt>
    <dgm:pt modelId="{F0D6EFFC-3CB5-4B2E-9FEC-20A458A7CD32}" type="pres">
      <dgm:prSet presAssocID="{9E0AC6B1-192E-4CC9-8A4A-249421620934}" presName="negativeSpace" presStyleCnt="0"/>
      <dgm:spPr/>
    </dgm:pt>
    <dgm:pt modelId="{0E56298E-2F2B-4141-89EB-DA19058EDE41}" type="pres">
      <dgm:prSet presAssocID="{9E0AC6B1-192E-4CC9-8A4A-249421620934}" presName="childText" presStyleLbl="conFgAcc1" presStyleIdx="2" presStyleCnt="8">
        <dgm:presLayoutVars>
          <dgm:bulletEnabled val="1"/>
        </dgm:presLayoutVars>
      </dgm:prSet>
      <dgm:spPr/>
    </dgm:pt>
    <dgm:pt modelId="{7CA14039-187C-4498-B382-5EE17E1FA992}" type="pres">
      <dgm:prSet presAssocID="{E63F1784-4519-40B6-8B71-F6943B1F2E78}" presName="spaceBetweenRectangles" presStyleCnt="0"/>
      <dgm:spPr/>
    </dgm:pt>
    <dgm:pt modelId="{8B5CF945-55BD-4A3E-8DD4-16C7EAFA99DD}" type="pres">
      <dgm:prSet presAssocID="{C779477C-5D58-4342-B750-862EBB1EE912}" presName="parentLin" presStyleCnt="0"/>
      <dgm:spPr/>
    </dgm:pt>
    <dgm:pt modelId="{7F545EF5-F0D2-48F1-B505-D0FD519DE580}" type="pres">
      <dgm:prSet presAssocID="{C779477C-5D58-4342-B750-862EBB1EE912}" presName="parentLeftMargin" presStyleLbl="node1" presStyleIdx="2" presStyleCnt="8"/>
      <dgm:spPr/>
      <dgm:t>
        <a:bodyPr/>
        <a:lstStyle/>
        <a:p>
          <a:endParaRPr lang="en-IN"/>
        </a:p>
      </dgm:t>
    </dgm:pt>
    <dgm:pt modelId="{76FC7F6E-8B33-415B-AD0D-488AF8DC5B3F}" type="pres">
      <dgm:prSet presAssocID="{C779477C-5D58-4342-B750-862EBB1EE912}" presName="parentText" presStyleLbl="node1" presStyleIdx="3" presStyleCnt="8">
        <dgm:presLayoutVars>
          <dgm:chMax val="0"/>
          <dgm:bulletEnabled val="1"/>
        </dgm:presLayoutVars>
      </dgm:prSet>
      <dgm:spPr/>
      <dgm:t>
        <a:bodyPr/>
        <a:lstStyle/>
        <a:p>
          <a:endParaRPr lang="en-IN"/>
        </a:p>
      </dgm:t>
    </dgm:pt>
    <dgm:pt modelId="{566C7E75-B51C-4F9F-A5DD-B91BB5B3831B}" type="pres">
      <dgm:prSet presAssocID="{C779477C-5D58-4342-B750-862EBB1EE912}" presName="negativeSpace" presStyleCnt="0"/>
      <dgm:spPr/>
    </dgm:pt>
    <dgm:pt modelId="{78ADE3AB-C4D6-41B2-81C3-F179868C2D58}" type="pres">
      <dgm:prSet presAssocID="{C779477C-5D58-4342-B750-862EBB1EE912}" presName="childText" presStyleLbl="conFgAcc1" presStyleIdx="3" presStyleCnt="8">
        <dgm:presLayoutVars>
          <dgm:bulletEnabled val="1"/>
        </dgm:presLayoutVars>
      </dgm:prSet>
      <dgm:spPr/>
    </dgm:pt>
    <dgm:pt modelId="{496B13AA-A852-4D44-9A97-B030E18F04E7}" type="pres">
      <dgm:prSet presAssocID="{77D5CB28-3B08-4E12-B31D-75E91BFBFBF3}" presName="spaceBetweenRectangles" presStyleCnt="0"/>
      <dgm:spPr/>
    </dgm:pt>
    <dgm:pt modelId="{90E65688-A71C-463C-A870-BABB17596B8B}" type="pres">
      <dgm:prSet presAssocID="{EAE96777-0A6C-4083-B986-2A8AFFAFCAA5}" presName="parentLin" presStyleCnt="0"/>
      <dgm:spPr/>
    </dgm:pt>
    <dgm:pt modelId="{37EC8EBA-B454-4714-A33B-DE8ECB277A23}" type="pres">
      <dgm:prSet presAssocID="{EAE96777-0A6C-4083-B986-2A8AFFAFCAA5}" presName="parentLeftMargin" presStyleLbl="node1" presStyleIdx="3" presStyleCnt="8"/>
      <dgm:spPr/>
      <dgm:t>
        <a:bodyPr/>
        <a:lstStyle/>
        <a:p>
          <a:endParaRPr lang="en-IN"/>
        </a:p>
      </dgm:t>
    </dgm:pt>
    <dgm:pt modelId="{4F3AEB5E-ADC4-444D-920A-39190448AD6B}" type="pres">
      <dgm:prSet presAssocID="{EAE96777-0A6C-4083-B986-2A8AFFAFCAA5}" presName="parentText" presStyleLbl="node1" presStyleIdx="4" presStyleCnt="8">
        <dgm:presLayoutVars>
          <dgm:chMax val="0"/>
          <dgm:bulletEnabled val="1"/>
        </dgm:presLayoutVars>
      </dgm:prSet>
      <dgm:spPr/>
      <dgm:t>
        <a:bodyPr/>
        <a:lstStyle/>
        <a:p>
          <a:endParaRPr lang="en-IN"/>
        </a:p>
      </dgm:t>
    </dgm:pt>
    <dgm:pt modelId="{6D4A9724-3D3B-463B-83F5-BFE021372DAC}" type="pres">
      <dgm:prSet presAssocID="{EAE96777-0A6C-4083-B986-2A8AFFAFCAA5}" presName="negativeSpace" presStyleCnt="0"/>
      <dgm:spPr/>
    </dgm:pt>
    <dgm:pt modelId="{38B8DFD2-11C1-4C03-8A5F-7332DDF56AC0}" type="pres">
      <dgm:prSet presAssocID="{EAE96777-0A6C-4083-B986-2A8AFFAFCAA5}" presName="childText" presStyleLbl="conFgAcc1" presStyleIdx="4" presStyleCnt="8">
        <dgm:presLayoutVars>
          <dgm:bulletEnabled val="1"/>
        </dgm:presLayoutVars>
      </dgm:prSet>
      <dgm:spPr/>
    </dgm:pt>
    <dgm:pt modelId="{F97A0506-9F4C-4551-AF2B-43AB7CC3F0D1}" type="pres">
      <dgm:prSet presAssocID="{4AD6D6ED-11B8-4B9E-8352-7B3402E58D30}" presName="spaceBetweenRectangles" presStyleCnt="0"/>
      <dgm:spPr/>
    </dgm:pt>
    <dgm:pt modelId="{3B7584D9-F427-4D9B-BE44-4859839A0BBA}" type="pres">
      <dgm:prSet presAssocID="{657F0B10-7614-4E61-96E4-D7974865E0BA}" presName="parentLin" presStyleCnt="0"/>
      <dgm:spPr/>
    </dgm:pt>
    <dgm:pt modelId="{DD0D1243-0587-4C54-AB5F-7AD6EB8A6B3C}" type="pres">
      <dgm:prSet presAssocID="{657F0B10-7614-4E61-96E4-D7974865E0BA}" presName="parentLeftMargin" presStyleLbl="node1" presStyleIdx="4" presStyleCnt="8"/>
      <dgm:spPr/>
      <dgm:t>
        <a:bodyPr/>
        <a:lstStyle/>
        <a:p>
          <a:endParaRPr lang="en-IN"/>
        </a:p>
      </dgm:t>
    </dgm:pt>
    <dgm:pt modelId="{AFC3EAD0-D5C4-40ED-A58B-717C33240909}" type="pres">
      <dgm:prSet presAssocID="{657F0B10-7614-4E61-96E4-D7974865E0BA}" presName="parentText" presStyleLbl="node1" presStyleIdx="5" presStyleCnt="8">
        <dgm:presLayoutVars>
          <dgm:chMax val="0"/>
          <dgm:bulletEnabled val="1"/>
        </dgm:presLayoutVars>
      </dgm:prSet>
      <dgm:spPr/>
      <dgm:t>
        <a:bodyPr/>
        <a:lstStyle/>
        <a:p>
          <a:endParaRPr lang="en-IN"/>
        </a:p>
      </dgm:t>
    </dgm:pt>
    <dgm:pt modelId="{A4D3282E-09BD-4236-BCDC-E207BAFBC2A2}" type="pres">
      <dgm:prSet presAssocID="{657F0B10-7614-4E61-96E4-D7974865E0BA}" presName="negativeSpace" presStyleCnt="0"/>
      <dgm:spPr/>
    </dgm:pt>
    <dgm:pt modelId="{15E308F2-279C-4B21-81E7-BE7CAF133D14}" type="pres">
      <dgm:prSet presAssocID="{657F0B10-7614-4E61-96E4-D7974865E0BA}" presName="childText" presStyleLbl="conFgAcc1" presStyleIdx="5" presStyleCnt="8">
        <dgm:presLayoutVars>
          <dgm:bulletEnabled val="1"/>
        </dgm:presLayoutVars>
      </dgm:prSet>
      <dgm:spPr/>
    </dgm:pt>
    <dgm:pt modelId="{F6237E9B-B73D-47E2-8EA9-C641DC965319}" type="pres">
      <dgm:prSet presAssocID="{5EC1C483-7F33-4A27-8D60-47D8B427E97C}" presName="spaceBetweenRectangles" presStyleCnt="0"/>
      <dgm:spPr/>
    </dgm:pt>
    <dgm:pt modelId="{118127DF-97ED-460A-B65F-29512E46C3AB}" type="pres">
      <dgm:prSet presAssocID="{2F2A663A-54E7-464B-A380-6AACBD128AF5}" presName="parentLin" presStyleCnt="0"/>
      <dgm:spPr/>
    </dgm:pt>
    <dgm:pt modelId="{E912BA16-5341-4D45-90DF-B481D0B3D3EF}" type="pres">
      <dgm:prSet presAssocID="{2F2A663A-54E7-464B-A380-6AACBD128AF5}" presName="parentLeftMargin" presStyleLbl="node1" presStyleIdx="5" presStyleCnt="8"/>
      <dgm:spPr/>
      <dgm:t>
        <a:bodyPr/>
        <a:lstStyle/>
        <a:p>
          <a:endParaRPr lang="en-IN"/>
        </a:p>
      </dgm:t>
    </dgm:pt>
    <dgm:pt modelId="{D2E1E772-8D2E-432B-9F00-C17948D16B9D}" type="pres">
      <dgm:prSet presAssocID="{2F2A663A-54E7-464B-A380-6AACBD128AF5}" presName="parentText" presStyleLbl="node1" presStyleIdx="6" presStyleCnt="8">
        <dgm:presLayoutVars>
          <dgm:chMax val="0"/>
          <dgm:bulletEnabled val="1"/>
        </dgm:presLayoutVars>
      </dgm:prSet>
      <dgm:spPr/>
      <dgm:t>
        <a:bodyPr/>
        <a:lstStyle/>
        <a:p>
          <a:endParaRPr lang="en-IN"/>
        </a:p>
      </dgm:t>
    </dgm:pt>
    <dgm:pt modelId="{EDDF1DE6-4CF4-4B0B-9424-DF3CD1CA7373}" type="pres">
      <dgm:prSet presAssocID="{2F2A663A-54E7-464B-A380-6AACBD128AF5}" presName="negativeSpace" presStyleCnt="0"/>
      <dgm:spPr/>
    </dgm:pt>
    <dgm:pt modelId="{DB89CB50-6199-420D-8688-61C553B834A6}" type="pres">
      <dgm:prSet presAssocID="{2F2A663A-54E7-464B-A380-6AACBD128AF5}" presName="childText" presStyleLbl="conFgAcc1" presStyleIdx="6" presStyleCnt="8">
        <dgm:presLayoutVars>
          <dgm:bulletEnabled val="1"/>
        </dgm:presLayoutVars>
      </dgm:prSet>
      <dgm:spPr/>
    </dgm:pt>
    <dgm:pt modelId="{620EA670-113A-45EC-BB3E-258607EB4C9B}" type="pres">
      <dgm:prSet presAssocID="{14BA9439-CD83-42DA-9766-84B31ECF81D2}" presName="spaceBetweenRectangles" presStyleCnt="0"/>
      <dgm:spPr/>
    </dgm:pt>
    <dgm:pt modelId="{B67F86A8-1CDE-419D-9E3F-82D48F5454C4}" type="pres">
      <dgm:prSet presAssocID="{8048BDC6-0CD9-4525-BE26-1D7F70F0DF7A}" presName="parentLin" presStyleCnt="0"/>
      <dgm:spPr/>
    </dgm:pt>
    <dgm:pt modelId="{44596555-736F-41AF-B97C-3B08F60F16C4}" type="pres">
      <dgm:prSet presAssocID="{8048BDC6-0CD9-4525-BE26-1D7F70F0DF7A}" presName="parentLeftMargin" presStyleLbl="node1" presStyleIdx="6" presStyleCnt="8"/>
      <dgm:spPr/>
      <dgm:t>
        <a:bodyPr/>
        <a:lstStyle/>
        <a:p>
          <a:endParaRPr lang="en-IN"/>
        </a:p>
      </dgm:t>
    </dgm:pt>
    <dgm:pt modelId="{48BF1CAC-431C-4C7C-9FAC-CEE5DAA8E44A}" type="pres">
      <dgm:prSet presAssocID="{8048BDC6-0CD9-4525-BE26-1D7F70F0DF7A}" presName="parentText" presStyleLbl="node1" presStyleIdx="7" presStyleCnt="8">
        <dgm:presLayoutVars>
          <dgm:chMax val="0"/>
          <dgm:bulletEnabled val="1"/>
        </dgm:presLayoutVars>
      </dgm:prSet>
      <dgm:spPr/>
      <dgm:t>
        <a:bodyPr/>
        <a:lstStyle/>
        <a:p>
          <a:endParaRPr lang="en-IN"/>
        </a:p>
      </dgm:t>
    </dgm:pt>
    <dgm:pt modelId="{B7A6ED27-ACE8-4C02-AFF5-8D67E31CC491}" type="pres">
      <dgm:prSet presAssocID="{8048BDC6-0CD9-4525-BE26-1D7F70F0DF7A}" presName="negativeSpace" presStyleCnt="0"/>
      <dgm:spPr/>
    </dgm:pt>
    <dgm:pt modelId="{0CC8E3C9-8FDB-465A-9F6B-A5DE3C2507E1}" type="pres">
      <dgm:prSet presAssocID="{8048BDC6-0CD9-4525-BE26-1D7F70F0DF7A}" presName="childText" presStyleLbl="conFgAcc1" presStyleIdx="7" presStyleCnt="8">
        <dgm:presLayoutVars>
          <dgm:bulletEnabled val="1"/>
        </dgm:presLayoutVars>
      </dgm:prSet>
      <dgm:spPr/>
    </dgm:pt>
  </dgm:ptLst>
  <dgm:cxnLst>
    <dgm:cxn modelId="{D0B49A1D-B9BD-4C09-ABEF-C2E25295D538}" type="presOf" srcId="{9E0AC6B1-192E-4CC9-8A4A-249421620934}" destId="{A8DF7959-C388-4F8E-9C86-4849D8DC4091}" srcOrd="0" destOrd="0" presId="urn:microsoft.com/office/officeart/2005/8/layout/list1"/>
    <dgm:cxn modelId="{261DC00C-244D-49AC-887D-B1B05DE5AE51}" type="presOf" srcId="{254B541E-4C13-4EF8-AD5B-597ED51B9050}" destId="{B192F2FA-58D8-4251-9881-CB93C251EA4E}" srcOrd="0" destOrd="0" presId="urn:microsoft.com/office/officeart/2005/8/layout/list1"/>
    <dgm:cxn modelId="{B0FF29B2-B9A0-4E33-B33F-4231D610B22B}" srcId="{254B541E-4C13-4EF8-AD5B-597ED51B9050}" destId="{2F2A663A-54E7-464B-A380-6AACBD128AF5}" srcOrd="6" destOrd="0" parTransId="{6663C928-C510-4CE9-869F-86E5B21CDE9C}" sibTransId="{14BA9439-CD83-42DA-9766-84B31ECF81D2}"/>
    <dgm:cxn modelId="{E13741A5-B356-445B-9238-619134C449EF}" srcId="{254B541E-4C13-4EF8-AD5B-597ED51B9050}" destId="{EAE96777-0A6C-4083-B986-2A8AFFAFCAA5}" srcOrd="4" destOrd="0" parTransId="{25984C54-DD18-404C-A1FA-A18C67D5B249}" sibTransId="{4AD6D6ED-11B8-4B9E-8352-7B3402E58D30}"/>
    <dgm:cxn modelId="{01F6068E-5C57-4CC2-AE94-57942729F8AB}" type="presOf" srcId="{3D124DAC-24AF-49BB-A3C7-CCAB54AC19F5}" destId="{950D1D7E-10C4-43C9-B22A-D2F4B11AB5DF}" srcOrd="1" destOrd="0" presId="urn:microsoft.com/office/officeart/2005/8/layout/list1"/>
    <dgm:cxn modelId="{2F7BD87C-73DB-4D9C-A72B-E70890202DC7}" type="presOf" srcId="{BDB0E434-9EB7-4CF5-AD10-C779A98C1158}" destId="{51D05A1E-E202-4C5C-AD9D-E6B6356C7225}" srcOrd="0" destOrd="0" presId="urn:microsoft.com/office/officeart/2005/8/layout/list1"/>
    <dgm:cxn modelId="{58BD9B9F-D50B-4178-8C24-D2F977EFA415}" type="presOf" srcId="{9E0AC6B1-192E-4CC9-8A4A-249421620934}" destId="{62DE1FF0-E4AA-4141-8824-07FA956030D3}" srcOrd="1" destOrd="0" presId="urn:microsoft.com/office/officeart/2005/8/layout/list1"/>
    <dgm:cxn modelId="{AF787192-2B7F-4D69-970E-14B387F3B37F}" type="presOf" srcId="{C779477C-5D58-4342-B750-862EBB1EE912}" destId="{76FC7F6E-8B33-415B-AD0D-488AF8DC5B3F}" srcOrd="1" destOrd="0" presId="urn:microsoft.com/office/officeart/2005/8/layout/list1"/>
    <dgm:cxn modelId="{A1D8A10E-0644-44A4-9564-46C3EE267AF4}" type="presOf" srcId="{EAE96777-0A6C-4083-B986-2A8AFFAFCAA5}" destId="{4F3AEB5E-ADC4-444D-920A-39190448AD6B}" srcOrd="1" destOrd="0" presId="urn:microsoft.com/office/officeart/2005/8/layout/list1"/>
    <dgm:cxn modelId="{537606C5-925E-4A13-A1B0-4FF84313EC69}" srcId="{254B541E-4C13-4EF8-AD5B-597ED51B9050}" destId="{657F0B10-7614-4E61-96E4-D7974865E0BA}" srcOrd="5" destOrd="0" parTransId="{0F1501AE-5F42-4454-8696-FE5C2FB573D4}" sibTransId="{5EC1C483-7F33-4A27-8D60-47D8B427E97C}"/>
    <dgm:cxn modelId="{2BEA0442-7E7C-477B-8C91-37EF56DD5961}" srcId="{254B541E-4C13-4EF8-AD5B-597ED51B9050}" destId="{8048BDC6-0CD9-4525-BE26-1D7F70F0DF7A}" srcOrd="7" destOrd="0" parTransId="{7B7FB25D-6DE4-4C2D-99F2-E05773DB79FA}" sibTransId="{BBAA35F1-BA82-4AF2-A0DE-49165C3FE676}"/>
    <dgm:cxn modelId="{DEB33C71-611D-4185-967A-E0E51C039E7D}" type="presOf" srcId="{2F2A663A-54E7-464B-A380-6AACBD128AF5}" destId="{D2E1E772-8D2E-432B-9F00-C17948D16B9D}" srcOrd="1" destOrd="0" presId="urn:microsoft.com/office/officeart/2005/8/layout/list1"/>
    <dgm:cxn modelId="{D18C6528-33D7-49FB-9C03-BCE2EC18117B}" type="presOf" srcId="{EAE96777-0A6C-4083-B986-2A8AFFAFCAA5}" destId="{37EC8EBA-B454-4714-A33B-DE8ECB277A23}" srcOrd="0" destOrd="0" presId="urn:microsoft.com/office/officeart/2005/8/layout/list1"/>
    <dgm:cxn modelId="{771D031D-3BEF-448C-A9CB-269FFCD69059}" type="presOf" srcId="{657F0B10-7614-4E61-96E4-D7974865E0BA}" destId="{DD0D1243-0587-4C54-AB5F-7AD6EB8A6B3C}" srcOrd="0" destOrd="0" presId="urn:microsoft.com/office/officeart/2005/8/layout/list1"/>
    <dgm:cxn modelId="{BEBEF465-BF92-418D-B736-8C5CA2D109A0}" type="presOf" srcId="{8048BDC6-0CD9-4525-BE26-1D7F70F0DF7A}" destId="{48BF1CAC-431C-4C7C-9FAC-CEE5DAA8E44A}" srcOrd="1" destOrd="0" presId="urn:microsoft.com/office/officeart/2005/8/layout/list1"/>
    <dgm:cxn modelId="{1DC67DE4-EDB9-4EFF-AC82-B35F201F953B}" type="presOf" srcId="{2F2A663A-54E7-464B-A380-6AACBD128AF5}" destId="{E912BA16-5341-4D45-90DF-B481D0B3D3EF}" srcOrd="0" destOrd="0" presId="urn:microsoft.com/office/officeart/2005/8/layout/list1"/>
    <dgm:cxn modelId="{F27201BD-476E-45FA-B894-9B3A479CEA51}" srcId="{254B541E-4C13-4EF8-AD5B-597ED51B9050}" destId="{3D124DAC-24AF-49BB-A3C7-CCAB54AC19F5}" srcOrd="1" destOrd="0" parTransId="{7251320E-1164-4187-ABEA-5C67520CC5A1}" sibTransId="{70BB354B-0FEA-47E8-B7AD-011D26216977}"/>
    <dgm:cxn modelId="{63756AF5-2C6E-41F1-A152-A6A53C0B58F6}" srcId="{254B541E-4C13-4EF8-AD5B-597ED51B9050}" destId="{BDB0E434-9EB7-4CF5-AD10-C779A98C1158}" srcOrd="0" destOrd="0" parTransId="{A4F9B5A0-99AE-4954-876D-701A0166A86F}" sibTransId="{D72761EC-C48A-4B8D-9C08-9EF2B9EAA174}"/>
    <dgm:cxn modelId="{D41F85D2-A328-44A7-AC01-67069AF36749}" type="presOf" srcId="{C779477C-5D58-4342-B750-862EBB1EE912}" destId="{7F545EF5-F0D2-48F1-B505-D0FD519DE580}" srcOrd="0" destOrd="0" presId="urn:microsoft.com/office/officeart/2005/8/layout/list1"/>
    <dgm:cxn modelId="{765F4DA1-2DCD-42EE-99E8-10C3A9B9D268}" type="presOf" srcId="{3D124DAC-24AF-49BB-A3C7-CCAB54AC19F5}" destId="{D32797C6-3C3D-4CFE-B19F-AB4D00958FBE}" srcOrd="0" destOrd="0" presId="urn:microsoft.com/office/officeart/2005/8/layout/list1"/>
    <dgm:cxn modelId="{DB2502A7-5AD1-4278-A1FD-40AA42DE9545}" type="presOf" srcId="{8048BDC6-0CD9-4525-BE26-1D7F70F0DF7A}" destId="{44596555-736F-41AF-B97C-3B08F60F16C4}" srcOrd="0" destOrd="0" presId="urn:microsoft.com/office/officeart/2005/8/layout/list1"/>
    <dgm:cxn modelId="{6B594214-84C5-4C2A-BCA7-C30008E75DC3}" srcId="{254B541E-4C13-4EF8-AD5B-597ED51B9050}" destId="{9E0AC6B1-192E-4CC9-8A4A-249421620934}" srcOrd="2" destOrd="0" parTransId="{A91B7DD8-BE7F-477F-9C8F-4E5FDCF848E8}" sibTransId="{E63F1784-4519-40B6-8B71-F6943B1F2E78}"/>
    <dgm:cxn modelId="{733B7263-402E-4419-84C7-2DE9F65DF4B9}" type="presOf" srcId="{BDB0E434-9EB7-4CF5-AD10-C779A98C1158}" destId="{6255312B-407E-4E87-92E8-7FBC9E8BD4B0}" srcOrd="1" destOrd="0" presId="urn:microsoft.com/office/officeart/2005/8/layout/list1"/>
    <dgm:cxn modelId="{896BB360-52B4-4FB9-AAD7-D88CED6949E4}" srcId="{254B541E-4C13-4EF8-AD5B-597ED51B9050}" destId="{C779477C-5D58-4342-B750-862EBB1EE912}" srcOrd="3" destOrd="0" parTransId="{5A6DFA6F-86F4-49E4-98B1-950E49871DC1}" sibTransId="{77D5CB28-3B08-4E12-B31D-75E91BFBFBF3}"/>
    <dgm:cxn modelId="{A05E3C6A-50FF-4159-9DB6-69371F9864D4}" type="presOf" srcId="{657F0B10-7614-4E61-96E4-D7974865E0BA}" destId="{AFC3EAD0-D5C4-40ED-A58B-717C33240909}" srcOrd="1" destOrd="0" presId="urn:microsoft.com/office/officeart/2005/8/layout/list1"/>
    <dgm:cxn modelId="{F1A6CF2A-5AE1-4CA4-924B-2F8A3C16FB06}" type="presParOf" srcId="{B192F2FA-58D8-4251-9881-CB93C251EA4E}" destId="{748CCD32-22E4-45F8-A84F-D94ED753D478}" srcOrd="0" destOrd="0" presId="urn:microsoft.com/office/officeart/2005/8/layout/list1"/>
    <dgm:cxn modelId="{FF68E221-24B2-4EA5-80A3-7BD5A69BDB9C}" type="presParOf" srcId="{748CCD32-22E4-45F8-A84F-D94ED753D478}" destId="{51D05A1E-E202-4C5C-AD9D-E6B6356C7225}" srcOrd="0" destOrd="0" presId="urn:microsoft.com/office/officeart/2005/8/layout/list1"/>
    <dgm:cxn modelId="{C7E273AC-2130-4A6B-8D5A-E6DD189E6528}" type="presParOf" srcId="{748CCD32-22E4-45F8-A84F-D94ED753D478}" destId="{6255312B-407E-4E87-92E8-7FBC9E8BD4B0}" srcOrd="1" destOrd="0" presId="urn:microsoft.com/office/officeart/2005/8/layout/list1"/>
    <dgm:cxn modelId="{75FBD588-3F32-49D5-91E3-494B635A1661}" type="presParOf" srcId="{B192F2FA-58D8-4251-9881-CB93C251EA4E}" destId="{F4BA093D-54E5-4F19-8355-D571BC7DF19A}" srcOrd="1" destOrd="0" presId="urn:microsoft.com/office/officeart/2005/8/layout/list1"/>
    <dgm:cxn modelId="{5359541F-466B-4063-895A-32C774CE2576}" type="presParOf" srcId="{B192F2FA-58D8-4251-9881-CB93C251EA4E}" destId="{572276CD-B585-49A6-9B8C-1B85957FA07F}" srcOrd="2" destOrd="0" presId="urn:microsoft.com/office/officeart/2005/8/layout/list1"/>
    <dgm:cxn modelId="{61CF9755-B62C-40E5-9959-B3F74E423275}" type="presParOf" srcId="{B192F2FA-58D8-4251-9881-CB93C251EA4E}" destId="{91612325-C612-4468-B935-5C224D44D81F}" srcOrd="3" destOrd="0" presId="urn:microsoft.com/office/officeart/2005/8/layout/list1"/>
    <dgm:cxn modelId="{F6B6ECC5-7F52-4D02-B78B-2630D893EB08}" type="presParOf" srcId="{B192F2FA-58D8-4251-9881-CB93C251EA4E}" destId="{DFE1059E-AF13-4159-A0A4-65A81B73E1FC}" srcOrd="4" destOrd="0" presId="urn:microsoft.com/office/officeart/2005/8/layout/list1"/>
    <dgm:cxn modelId="{43E6AF0F-C396-451C-AAB6-F456431E3F96}" type="presParOf" srcId="{DFE1059E-AF13-4159-A0A4-65A81B73E1FC}" destId="{D32797C6-3C3D-4CFE-B19F-AB4D00958FBE}" srcOrd="0" destOrd="0" presId="urn:microsoft.com/office/officeart/2005/8/layout/list1"/>
    <dgm:cxn modelId="{1C7B66DB-AA2D-45F3-B1EA-E21CF49CF47E}" type="presParOf" srcId="{DFE1059E-AF13-4159-A0A4-65A81B73E1FC}" destId="{950D1D7E-10C4-43C9-B22A-D2F4B11AB5DF}" srcOrd="1" destOrd="0" presId="urn:microsoft.com/office/officeart/2005/8/layout/list1"/>
    <dgm:cxn modelId="{32EDD3C5-A083-4D00-A507-F628F905401D}" type="presParOf" srcId="{B192F2FA-58D8-4251-9881-CB93C251EA4E}" destId="{620A8C02-45CA-49B6-A0C2-C934733DF73B}" srcOrd="5" destOrd="0" presId="urn:microsoft.com/office/officeart/2005/8/layout/list1"/>
    <dgm:cxn modelId="{D647572F-5B23-4B9D-B761-9E50F56EDEB4}" type="presParOf" srcId="{B192F2FA-58D8-4251-9881-CB93C251EA4E}" destId="{65ACD796-C5DB-43ED-B1DC-823202B83D6A}" srcOrd="6" destOrd="0" presId="urn:microsoft.com/office/officeart/2005/8/layout/list1"/>
    <dgm:cxn modelId="{8A83A84B-EB62-4AC1-9197-34F75324FDEA}" type="presParOf" srcId="{B192F2FA-58D8-4251-9881-CB93C251EA4E}" destId="{45F6AA00-C298-4BA7-9C11-A38E5E9E3896}" srcOrd="7" destOrd="0" presId="urn:microsoft.com/office/officeart/2005/8/layout/list1"/>
    <dgm:cxn modelId="{35C1E25C-84F0-4787-A60F-3C03F8F2EF2F}" type="presParOf" srcId="{B192F2FA-58D8-4251-9881-CB93C251EA4E}" destId="{A96433E3-6198-431F-9ECF-BAE3790D257E}" srcOrd="8" destOrd="0" presId="urn:microsoft.com/office/officeart/2005/8/layout/list1"/>
    <dgm:cxn modelId="{6908CCD9-0B87-49F9-9D19-57A1A857F437}" type="presParOf" srcId="{A96433E3-6198-431F-9ECF-BAE3790D257E}" destId="{A8DF7959-C388-4F8E-9C86-4849D8DC4091}" srcOrd="0" destOrd="0" presId="urn:microsoft.com/office/officeart/2005/8/layout/list1"/>
    <dgm:cxn modelId="{606D6BA8-01E4-4339-B001-0C78A57A3592}" type="presParOf" srcId="{A96433E3-6198-431F-9ECF-BAE3790D257E}" destId="{62DE1FF0-E4AA-4141-8824-07FA956030D3}" srcOrd="1" destOrd="0" presId="urn:microsoft.com/office/officeart/2005/8/layout/list1"/>
    <dgm:cxn modelId="{A8982FC9-27A7-4E2E-92A8-6218EF0F7381}" type="presParOf" srcId="{B192F2FA-58D8-4251-9881-CB93C251EA4E}" destId="{F0D6EFFC-3CB5-4B2E-9FEC-20A458A7CD32}" srcOrd="9" destOrd="0" presId="urn:microsoft.com/office/officeart/2005/8/layout/list1"/>
    <dgm:cxn modelId="{2370B79A-4879-4376-8DF2-1B56460D31C6}" type="presParOf" srcId="{B192F2FA-58D8-4251-9881-CB93C251EA4E}" destId="{0E56298E-2F2B-4141-89EB-DA19058EDE41}" srcOrd="10" destOrd="0" presId="urn:microsoft.com/office/officeart/2005/8/layout/list1"/>
    <dgm:cxn modelId="{95261426-8A1C-4878-B94A-E227B8C44877}" type="presParOf" srcId="{B192F2FA-58D8-4251-9881-CB93C251EA4E}" destId="{7CA14039-187C-4498-B382-5EE17E1FA992}" srcOrd="11" destOrd="0" presId="urn:microsoft.com/office/officeart/2005/8/layout/list1"/>
    <dgm:cxn modelId="{E5104C87-7901-4715-867A-5606B3156A18}" type="presParOf" srcId="{B192F2FA-58D8-4251-9881-CB93C251EA4E}" destId="{8B5CF945-55BD-4A3E-8DD4-16C7EAFA99DD}" srcOrd="12" destOrd="0" presId="urn:microsoft.com/office/officeart/2005/8/layout/list1"/>
    <dgm:cxn modelId="{10B4276B-EA68-4A54-BC21-825C7AD85EE7}" type="presParOf" srcId="{8B5CF945-55BD-4A3E-8DD4-16C7EAFA99DD}" destId="{7F545EF5-F0D2-48F1-B505-D0FD519DE580}" srcOrd="0" destOrd="0" presId="urn:microsoft.com/office/officeart/2005/8/layout/list1"/>
    <dgm:cxn modelId="{37A21535-73F8-4B08-93D1-B84F5A0E9F46}" type="presParOf" srcId="{8B5CF945-55BD-4A3E-8DD4-16C7EAFA99DD}" destId="{76FC7F6E-8B33-415B-AD0D-488AF8DC5B3F}" srcOrd="1" destOrd="0" presId="urn:microsoft.com/office/officeart/2005/8/layout/list1"/>
    <dgm:cxn modelId="{5B196D64-97CB-4366-A756-8B4E8E712A10}" type="presParOf" srcId="{B192F2FA-58D8-4251-9881-CB93C251EA4E}" destId="{566C7E75-B51C-4F9F-A5DD-B91BB5B3831B}" srcOrd="13" destOrd="0" presId="urn:microsoft.com/office/officeart/2005/8/layout/list1"/>
    <dgm:cxn modelId="{68851D6B-6BA3-4EA2-9F70-F5B09B87E45C}" type="presParOf" srcId="{B192F2FA-58D8-4251-9881-CB93C251EA4E}" destId="{78ADE3AB-C4D6-41B2-81C3-F179868C2D58}" srcOrd="14" destOrd="0" presId="urn:microsoft.com/office/officeart/2005/8/layout/list1"/>
    <dgm:cxn modelId="{3F5A3FD9-83E6-4031-8B6E-60B3FCE17A2E}" type="presParOf" srcId="{B192F2FA-58D8-4251-9881-CB93C251EA4E}" destId="{496B13AA-A852-4D44-9A97-B030E18F04E7}" srcOrd="15" destOrd="0" presId="urn:microsoft.com/office/officeart/2005/8/layout/list1"/>
    <dgm:cxn modelId="{723947D8-023B-49AB-909E-D40CC6E6225C}" type="presParOf" srcId="{B192F2FA-58D8-4251-9881-CB93C251EA4E}" destId="{90E65688-A71C-463C-A870-BABB17596B8B}" srcOrd="16" destOrd="0" presId="urn:microsoft.com/office/officeart/2005/8/layout/list1"/>
    <dgm:cxn modelId="{01C60D21-8226-44F2-A989-08149013BC07}" type="presParOf" srcId="{90E65688-A71C-463C-A870-BABB17596B8B}" destId="{37EC8EBA-B454-4714-A33B-DE8ECB277A23}" srcOrd="0" destOrd="0" presId="urn:microsoft.com/office/officeart/2005/8/layout/list1"/>
    <dgm:cxn modelId="{9AA17B5F-1D74-4326-BD72-48F52643D894}" type="presParOf" srcId="{90E65688-A71C-463C-A870-BABB17596B8B}" destId="{4F3AEB5E-ADC4-444D-920A-39190448AD6B}" srcOrd="1" destOrd="0" presId="urn:microsoft.com/office/officeart/2005/8/layout/list1"/>
    <dgm:cxn modelId="{454B1F81-B4DC-4595-AE14-557FE5903643}" type="presParOf" srcId="{B192F2FA-58D8-4251-9881-CB93C251EA4E}" destId="{6D4A9724-3D3B-463B-83F5-BFE021372DAC}" srcOrd="17" destOrd="0" presId="urn:microsoft.com/office/officeart/2005/8/layout/list1"/>
    <dgm:cxn modelId="{634633CB-D966-4199-8D86-C53F7567E0D1}" type="presParOf" srcId="{B192F2FA-58D8-4251-9881-CB93C251EA4E}" destId="{38B8DFD2-11C1-4C03-8A5F-7332DDF56AC0}" srcOrd="18" destOrd="0" presId="urn:microsoft.com/office/officeart/2005/8/layout/list1"/>
    <dgm:cxn modelId="{A7EB5FA4-AA50-4665-B1CD-AF60464733C3}" type="presParOf" srcId="{B192F2FA-58D8-4251-9881-CB93C251EA4E}" destId="{F97A0506-9F4C-4551-AF2B-43AB7CC3F0D1}" srcOrd="19" destOrd="0" presId="urn:microsoft.com/office/officeart/2005/8/layout/list1"/>
    <dgm:cxn modelId="{3C2C8940-35CF-4360-9BBA-E17382CB3E44}" type="presParOf" srcId="{B192F2FA-58D8-4251-9881-CB93C251EA4E}" destId="{3B7584D9-F427-4D9B-BE44-4859839A0BBA}" srcOrd="20" destOrd="0" presId="urn:microsoft.com/office/officeart/2005/8/layout/list1"/>
    <dgm:cxn modelId="{0E46A502-1ED0-4605-8172-88AFE393B1B5}" type="presParOf" srcId="{3B7584D9-F427-4D9B-BE44-4859839A0BBA}" destId="{DD0D1243-0587-4C54-AB5F-7AD6EB8A6B3C}" srcOrd="0" destOrd="0" presId="urn:microsoft.com/office/officeart/2005/8/layout/list1"/>
    <dgm:cxn modelId="{2A5A1139-99F3-435A-9B64-878984F5F3E2}" type="presParOf" srcId="{3B7584D9-F427-4D9B-BE44-4859839A0BBA}" destId="{AFC3EAD0-D5C4-40ED-A58B-717C33240909}" srcOrd="1" destOrd="0" presId="urn:microsoft.com/office/officeart/2005/8/layout/list1"/>
    <dgm:cxn modelId="{9AC21FC6-0FCA-4A8D-A5B2-F961ECD0050D}" type="presParOf" srcId="{B192F2FA-58D8-4251-9881-CB93C251EA4E}" destId="{A4D3282E-09BD-4236-BCDC-E207BAFBC2A2}" srcOrd="21" destOrd="0" presId="urn:microsoft.com/office/officeart/2005/8/layout/list1"/>
    <dgm:cxn modelId="{790B99ED-9020-4EA1-9A96-630CA121ED01}" type="presParOf" srcId="{B192F2FA-58D8-4251-9881-CB93C251EA4E}" destId="{15E308F2-279C-4B21-81E7-BE7CAF133D14}" srcOrd="22" destOrd="0" presId="urn:microsoft.com/office/officeart/2005/8/layout/list1"/>
    <dgm:cxn modelId="{09252F34-42B2-4252-B294-01753F28EE92}" type="presParOf" srcId="{B192F2FA-58D8-4251-9881-CB93C251EA4E}" destId="{F6237E9B-B73D-47E2-8EA9-C641DC965319}" srcOrd="23" destOrd="0" presId="urn:microsoft.com/office/officeart/2005/8/layout/list1"/>
    <dgm:cxn modelId="{3571BA8C-14DF-4E74-BBD3-E5571233B25E}" type="presParOf" srcId="{B192F2FA-58D8-4251-9881-CB93C251EA4E}" destId="{118127DF-97ED-460A-B65F-29512E46C3AB}" srcOrd="24" destOrd="0" presId="urn:microsoft.com/office/officeart/2005/8/layout/list1"/>
    <dgm:cxn modelId="{344AB7BC-391F-43DF-AB41-BBE3F3DFFEF2}" type="presParOf" srcId="{118127DF-97ED-460A-B65F-29512E46C3AB}" destId="{E912BA16-5341-4D45-90DF-B481D0B3D3EF}" srcOrd="0" destOrd="0" presId="urn:microsoft.com/office/officeart/2005/8/layout/list1"/>
    <dgm:cxn modelId="{D959F7DE-CAE0-4385-857A-5C16FA61BEE2}" type="presParOf" srcId="{118127DF-97ED-460A-B65F-29512E46C3AB}" destId="{D2E1E772-8D2E-432B-9F00-C17948D16B9D}" srcOrd="1" destOrd="0" presId="urn:microsoft.com/office/officeart/2005/8/layout/list1"/>
    <dgm:cxn modelId="{7D3949B2-ED4D-45E7-8E89-7C4F1D9B582B}" type="presParOf" srcId="{B192F2FA-58D8-4251-9881-CB93C251EA4E}" destId="{EDDF1DE6-4CF4-4B0B-9424-DF3CD1CA7373}" srcOrd="25" destOrd="0" presId="urn:microsoft.com/office/officeart/2005/8/layout/list1"/>
    <dgm:cxn modelId="{FB07E1B9-5E7A-4684-B6DF-0867C2A8D558}" type="presParOf" srcId="{B192F2FA-58D8-4251-9881-CB93C251EA4E}" destId="{DB89CB50-6199-420D-8688-61C553B834A6}" srcOrd="26" destOrd="0" presId="urn:microsoft.com/office/officeart/2005/8/layout/list1"/>
    <dgm:cxn modelId="{A7E8A2CA-9C6F-49A8-A130-5C15DBEF2C9B}" type="presParOf" srcId="{B192F2FA-58D8-4251-9881-CB93C251EA4E}" destId="{620EA670-113A-45EC-BB3E-258607EB4C9B}" srcOrd="27" destOrd="0" presId="urn:microsoft.com/office/officeart/2005/8/layout/list1"/>
    <dgm:cxn modelId="{9BA93BEB-D7E7-48B1-93B6-BE42F631759C}" type="presParOf" srcId="{B192F2FA-58D8-4251-9881-CB93C251EA4E}" destId="{B67F86A8-1CDE-419D-9E3F-82D48F5454C4}" srcOrd="28" destOrd="0" presId="urn:microsoft.com/office/officeart/2005/8/layout/list1"/>
    <dgm:cxn modelId="{9DE1CE28-3036-4FDB-A3D0-F1C6C4A0C716}" type="presParOf" srcId="{B67F86A8-1CDE-419D-9E3F-82D48F5454C4}" destId="{44596555-736F-41AF-B97C-3B08F60F16C4}" srcOrd="0" destOrd="0" presId="urn:microsoft.com/office/officeart/2005/8/layout/list1"/>
    <dgm:cxn modelId="{A5CF3E0B-2714-46E2-90D6-0D027EFC2B57}" type="presParOf" srcId="{B67F86A8-1CDE-419D-9E3F-82D48F5454C4}" destId="{48BF1CAC-431C-4C7C-9FAC-CEE5DAA8E44A}" srcOrd="1" destOrd="0" presId="urn:microsoft.com/office/officeart/2005/8/layout/list1"/>
    <dgm:cxn modelId="{2E229110-0787-4D90-A96E-957BE2695E60}" type="presParOf" srcId="{B192F2FA-58D8-4251-9881-CB93C251EA4E}" destId="{B7A6ED27-ACE8-4C02-AFF5-8D67E31CC491}" srcOrd="29" destOrd="0" presId="urn:microsoft.com/office/officeart/2005/8/layout/list1"/>
    <dgm:cxn modelId="{082D9F89-E12F-4638-8BFA-7B4F707E00C7}" type="presParOf" srcId="{B192F2FA-58D8-4251-9881-CB93C251EA4E}" destId="{0CC8E3C9-8FDB-465A-9F6B-A5DE3C2507E1}" srcOrd="3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D3059A09-E218-4101-B73E-272823FE1E43}" type="datetimeFigureOut">
              <a:rPr lang="en-US"/>
              <a:pPr>
                <a:defRPr/>
              </a:pPr>
              <a:t>9/7/2011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41024412-9FAA-414B-8A2D-964ADB3D0C1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Introduce the session to the participants. </a:t>
            </a:r>
          </a:p>
          <a:p>
            <a:pPr eaLnBrk="1" hangingPunct="1">
              <a:spcBef>
                <a:spcPct val="0"/>
              </a:spcBef>
            </a:pPr>
            <a:endParaRPr lang="en-US" smtClean="0"/>
          </a:p>
          <a:p>
            <a:pPr eaLnBrk="1" hangingPunct="1">
              <a:spcBef>
                <a:spcPct val="0"/>
              </a:spcBef>
            </a:pPr>
            <a:endParaRPr lang="en-US" smtClean="0"/>
          </a:p>
        </p:txBody>
      </p:sp>
      <p:sp>
        <p:nvSpPr>
          <p:cNvPr id="737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76B571-EBE6-4FE8-AE1A-71864227B0BF}"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err="1" smtClean="0"/>
              <a:t>Explaiin</a:t>
            </a:r>
            <a:r>
              <a:rPr lang="en-US" dirty="0" smtClean="0"/>
              <a:t> the</a:t>
            </a:r>
            <a:r>
              <a:rPr lang="en-US" baseline="0" dirty="0" smtClean="0"/>
              <a:t> inter-relationships between the different risks</a:t>
            </a:r>
            <a:endParaRPr lang="en-US" dirty="0" smtClean="0"/>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CFFC36-1025-478D-8F22-357F20313756}"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Harm Reduction</a:t>
            </a:r>
          </a:p>
          <a:p>
            <a:pPr eaLnBrk="1" hangingPunct="1">
              <a:spcBef>
                <a:spcPct val="0"/>
              </a:spcBef>
            </a:pPr>
            <a:r>
              <a:rPr lang="en-US" smtClean="0"/>
              <a:t>For IDU clients, the counsellors must use the Harm Reduction model. Harm reduction is a public health approach which recognizes that for most drug users insisting on complete abstinence from drug use will be counter-productive to HIV prevention efforts as it will push the intended users away. While harm reduction does not condone the taking of illicit drugs, it does seek to reduce the various types of harm arising from their use, both for the person taking illicit drugs and the wider community. It views behaviour change as occurring over time and as incremental. Any positive change is welcomed as one step closer to safe behaviours. The counsellor examines the whole process to monitor interim changes if any, and examines if the change is in desired direction.</a:t>
            </a:r>
          </a:p>
          <a:p>
            <a:pPr eaLnBrk="1" hangingPunct="1">
              <a:spcBef>
                <a:spcPct val="0"/>
              </a:spcBef>
            </a:pPr>
            <a:endParaRPr lang="en-US" smtClean="0"/>
          </a:p>
        </p:txBody>
      </p:sp>
      <p:sp>
        <p:nvSpPr>
          <p:cNvPr id="727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B22F80C-C8EE-4EF0-AC96-882B69677005}"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RISK ASSESSMENT</a:t>
            </a:r>
          </a:p>
          <a:p>
            <a:pPr eaLnBrk="1" hangingPunct="1">
              <a:spcBef>
                <a:spcPct val="0"/>
              </a:spcBef>
            </a:pPr>
            <a:endParaRPr lang="en-US" smtClean="0"/>
          </a:p>
          <a:p>
            <a:pPr eaLnBrk="1" hangingPunct="1">
              <a:spcBef>
                <a:spcPct val="0"/>
              </a:spcBef>
            </a:pPr>
            <a:r>
              <a:rPr lang="en-US" smtClean="0"/>
              <a:t>A comprehensive risk assessment will cover the following areas:</a:t>
            </a:r>
          </a:p>
          <a:p>
            <a:pPr eaLnBrk="1" hangingPunct="1">
              <a:spcBef>
                <a:spcPct val="0"/>
              </a:spcBef>
            </a:pPr>
            <a:r>
              <a:rPr lang="en-US" i="1" smtClean="0"/>
              <a:t>Basic details:</a:t>
            </a:r>
            <a:r>
              <a:rPr lang="en-US" smtClean="0"/>
              <a:t> age, sex, marital status, educational status. </a:t>
            </a:r>
          </a:p>
          <a:p>
            <a:pPr eaLnBrk="1" hangingPunct="1">
              <a:spcBef>
                <a:spcPct val="0"/>
              </a:spcBef>
            </a:pPr>
            <a:r>
              <a:rPr lang="en-US" i="1" smtClean="0"/>
              <a:t>Details of drug use: </a:t>
            </a:r>
            <a:r>
              <a:rPr lang="en-US" smtClean="0"/>
              <a:t>Do not expect complete details in the first session. But display a nonjudgmental attitude and establish sufficient rapport to elicit three important pieces of information: </a:t>
            </a:r>
          </a:p>
          <a:p>
            <a:pPr eaLnBrk="1" hangingPunct="1">
              <a:spcBef>
                <a:spcPct val="0"/>
              </a:spcBef>
            </a:pPr>
            <a:r>
              <a:rPr lang="en-US" b="1" smtClean="0"/>
              <a:t>Type of drug:</a:t>
            </a:r>
            <a:r>
              <a:rPr lang="en-US" smtClean="0"/>
              <a:t> Name of the drug that an IDU would be using (e.g., heroin, buprenorphine, pentazocine, cannabis). If the counsellor is not able to know the exact chemical name, he/she should write the local name which is used in the community and ask other staff for clarification later. </a:t>
            </a:r>
          </a:p>
          <a:p>
            <a:pPr eaLnBrk="1" hangingPunct="1">
              <a:spcBef>
                <a:spcPct val="0"/>
              </a:spcBef>
            </a:pPr>
            <a:r>
              <a:rPr lang="en-US" b="1" smtClean="0"/>
              <a:t>Frequency and amount of drug: </a:t>
            </a:r>
            <a:r>
              <a:rPr lang="en-US" smtClean="0"/>
              <a:t>That is the number of times an IDU uses the particular drug. This is important for determining whether the client is dependent on the particular drug. </a:t>
            </a:r>
          </a:p>
          <a:p>
            <a:pPr eaLnBrk="1" hangingPunct="1">
              <a:spcBef>
                <a:spcPct val="0"/>
              </a:spcBef>
            </a:pPr>
            <a:r>
              <a:rPr lang="en-US" b="1" smtClean="0"/>
              <a:t>Mode of use of drugs:</a:t>
            </a:r>
            <a:r>
              <a:rPr lang="en-US" smtClean="0"/>
              <a:t> That is how the particular drug is consumed, Certain drugs such as alcohol are only consumed orally. But others such as opioids may be consumed either orally (e.g. opium liquid prepared from the poppy straw), through inhalation (e.g. smoking/chasing heroin), or through injecting (e.g. injecting heroin or pharmaceuticals). </a:t>
            </a:r>
          </a:p>
          <a:p>
            <a:pPr eaLnBrk="1" hangingPunct="1">
              <a:spcBef>
                <a:spcPct val="0"/>
              </a:spcBef>
            </a:pPr>
            <a:r>
              <a:rPr lang="en-US" b="1" smtClean="0"/>
              <a:t>Time of last dose:</a:t>
            </a:r>
            <a:r>
              <a:rPr lang="en-US" smtClean="0"/>
              <a:t> It is important to know whether the IDU is currently intoxicated or in withdrawal. Counsellors may note that if a client appears to be intoxicated or under the influence of the drug, they may ask this client to wait for half an hour in the waiting room. This will give time for the drug effect to wear off sufficiently for the person to answer questions in a lucid manner. Asking them to come when they are off the drugs completely is not advisable because then the client may be going through withdrawal. </a:t>
            </a:r>
          </a:p>
          <a:p>
            <a:pPr eaLnBrk="1" hangingPunct="1">
              <a:spcBef>
                <a:spcPct val="0"/>
              </a:spcBef>
            </a:pPr>
            <a:r>
              <a:rPr lang="en-US" smtClean="0"/>
              <a:t>Some counsellors have a tendency to get preachy. It is better to listen to the client carefully and address those behaviours which increase risk rather than launch a frontal attack on all types of substance use. However, it is important to gently alert clients to the danger of progressing from limited use to more frequent use (weekend drinking to daily drinking), and from softer drugs to harder ones (tobacco to heroin).</a:t>
            </a:r>
          </a:p>
          <a:p>
            <a:pPr eaLnBrk="1" hangingPunct="1">
              <a:spcBef>
                <a:spcPct val="0"/>
              </a:spcBef>
            </a:pPr>
            <a:r>
              <a:rPr lang="en-US" i="1" smtClean="0"/>
              <a:t>Complications with drug use: </a:t>
            </a:r>
            <a:r>
              <a:rPr lang="en-US" smtClean="0"/>
              <a:t>These could be of various types:</a:t>
            </a:r>
          </a:p>
          <a:p>
            <a:pPr eaLnBrk="1" hangingPunct="1">
              <a:spcBef>
                <a:spcPct val="0"/>
              </a:spcBef>
            </a:pPr>
            <a:r>
              <a:rPr lang="en-US" b="1" smtClean="0"/>
              <a:t>Physical:</a:t>
            </a:r>
            <a:r>
              <a:rPr lang="en-US" smtClean="0"/>
              <a:t> Health hazards associated with drugs, both local (e.g., redness or swelling at injection site, wounds, sores, blocked veins.) and systemic (e.g., affecting lungs, liver and heart). When there are indications of physical damage, the client should be referred to the doctor. </a:t>
            </a:r>
          </a:p>
          <a:p>
            <a:pPr eaLnBrk="1" hangingPunct="1">
              <a:spcBef>
                <a:spcPct val="0"/>
              </a:spcBef>
            </a:pPr>
            <a:r>
              <a:rPr lang="en-US" b="1" smtClean="0"/>
              <a:t>Legal: </a:t>
            </a:r>
            <a:r>
              <a:rPr lang="en-US" smtClean="0"/>
              <a:t>Involvement in illegal activities to obtain drugs (e.g. thefts, pick pocketing), arrests/detains by the local police, charged under NDPS Act,  driving under intoxication of drugs, physical fights under intoxication of drugs</a:t>
            </a:r>
          </a:p>
          <a:p>
            <a:pPr eaLnBrk="1" hangingPunct="1">
              <a:spcBef>
                <a:spcPct val="0"/>
              </a:spcBef>
            </a:pPr>
            <a:r>
              <a:rPr lang="en-US" b="1" smtClean="0"/>
              <a:t>Occupational-financial:</a:t>
            </a:r>
            <a:r>
              <a:rPr lang="en-US" smtClean="0"/>
              <a:t> Inability to work productively, accidents at workplace due to working during intoxication, frequent absenteeism at work, loss of job, frequent change of jobs, loss of income, debts, etc. </a:t>
            </a:r>
          </a:p>
          <a:p>
            <a:pPr eaLnBrk="1" hangingPunct="1">
              <a:spcBef>
                <a:spcPct val="0"/>
              </a:spcBef>
            </a:pPr>
            <a:r>
              <a:rPr lang="en-US" b="1" smtClean="0"/>
              <a:t>Marital / familial / social:</a:t>
            </a:r>
            <a:r>
              <a:rPr lang="en-US" smtClean="0"/>
              <a:t> Conflict with family/spouse, neglect of household responsibilities, physical violence towards family members, rejection from family, separation/divorce, homelessness, stigma from society, etc. </a:t>
            </a:r>
          </a:p>
          <a:p>
            <a:pPr eaLnBrk="1" hangingPunct="1">
              <a:spcBef>
                <a:spcPct val="0"/>
              </a:spcBef>
            </a:pPr>
            <a:r>
              <a:rPr lang="en-US" b="1" smtClean="0"/>
              <a:t>Psychological:</a:t>
            </a:r>
            <a:r>
              <a:rPr lang="en-US" smtClean="0"/>
              <a:t> Guilt and shame due to drug use, anxiety, depression, etc.</a:t>
            </a:r>
          </a:p>
          <a:p>
            <a:pPr eaLnBrk="1" hangingPunct="1">
              <a:spcBef>
                <a:spcPct val="0"/>
              </a:spcBef>
            </a:pPr>
            <a:r>
              <a:rPr lang="en-US" i="1" smtClean="0"/>
              <a:t>High risk behaviours: </a:t>
            </a:r>
            <a:r>
              <a:rPr lang="en-US" smtClean="0"/>
              <a:t>These include sexual behaviours as well as injection-related risks. They include behaviours which put the client at risk of HIV as well as other health conditions. To get a complete picture of the hazard posed due to his/her practice of drug injection by a particular IDU, the counsellor must ask the IDU to detail out the entire process of injection. With this, the counsellor would be able to pick up the high risk behaviour and practices associated with injecting drugs.</a:t>
            </a:r>
          </a:p>
          <a:p>
            <a:pPr eaLnBrk="1" hangingPunct="1">
              <a:spcBef>
                <a:spcPct val="0"/>
              </a:spcBef>
            </a:pPr>
            <a:r>
              <a:rPr lang="en-US" i="1" smtClean="0"/>
              <a:t>HIV related knowledge and belief:</a:t>
            </a:r>
            <a:r>
              <a:rPr lang="en-US" smtClean="0"/>
              <a:t> Instead of asking closed questions, the counsellor should ask open-ended questions (e.g., Instead of asking “whether blood transfusion causes HIV”, the counsellor should ask “what are the common modes of transmission of HIV”). </a:t>
            </a:r>
          </a:p>
          <a:p>
            <a:pPr eaLnBrk="1" hangingPunct="1">
              <a:spcBef>
                <a:spcPct val="0"/>
              </a:spcBef>
            </a:pPr>
            <a:r>
              <a:rPr lang="en-US" i="1" smtClean="0"/>
              <a:t>History of medical and mental illness: </a:t>
            </a:r>
            <a:r>
              <a:rPr lang="en-US" smtClean="0"/>
              <a:t>Ask should the presence of any co-occurring medical illness because IDUs are prone to psychiatric illness. Psychiatric illness is more prevalent in those who are dependent on drugs as compared to those who are not.</a:t>
            </a:r>
          </a:p>
          <a:p>
            <a:pPr eaLnBrk="1" hangingPunct="1">
              <a:spcBef>
                <a:spcPct val="0"/>
              </a:spcBef>
            </a:pPr>
            <a:r>
              <a:rPr lang="en-US" i="1" smtClean="0"/>
              <a:t>Current living status:</a:t>
            </a:r>
            <a:r>
              <a:rPr lang="en-US" smtClean="0"/>
              <a:t> Details of where the client lives currently. </a:t>
            </a:r>
          </a:p>
          <a:p>
            <a:pPr eaLnBrk="1" hangingPunct="1">
              <a:spcBef>
                <a:spcPct val="0"/>
              </a:spcBef>
            </a:pPr>
            <a:r>
              <a:rPr lang="en-US" i="1" smtClean="0"/>
              <a:t>Motivation level: </a:t>
            </a:r>
            <a:r>
              <a:rPr lang="en-US" smtClean="0"/>
              <a:t>The counsellor should assess the client’s motivation to reduce the high risk behaviours including drug use. Though it may be tempting for the counsellor to inform the client that they should stop taking drugs, such a direct approach rarely works. Clients with a drug problem are more likely to be successful with stopping drugs if they are personally motivated to change.</a:t>
            </a:r>
          </a:p>
        </p:txBody>
      </p:sp>
      <p:sp>
        <p:nvSpPr>
          <p:cNvPr id="737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3D1C1F-5B38-427E-B427-8877AA025792}"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Counsellors often feel unable to ask questions related to these sensitive matters</a:t>
            </a:r>
          </a:p>
          <a:p>
            <a:pPr eaLnBrk="1" hangingPunct="1">
              <a:spcBef>
                <a:spcPct val="0"/>
              </a:spcBef>
            </a:pPr>
            <a:endParaRPr lang="en-US" smtClean="0"/>
          </a:p>
          <a:p>
            <a:pPr eaLnBrk="1" hangingPunct="1">
              <a:spcBef>
                <a:spcPct val="0"/>
              </a:spcBef>
            </a:pPr>
            <a:r>
              <a:rPr lang="en-US" smtClean="0"/>
              <a:t>Some non-judgmental conversation triggers are:</a:t>
            </a:r>
          </a:p>
          <a:p>
            <a:pPr eaLnBrk="1" hangingPunct="1">
              <a:spcBef>
                <a:spcPct val="0"/>
              </a:spcBef>
            </a:pPr>
            <a:r>
              <a:rPr lang="en-US" smtClean="0"/>
              <a:t>“We know that one route for spread of HIV is through sharing of needles. Have you ever had any instance where you have had to use a syringe/ needle?” If the client responds “Yes” to this closed question, follow up with an open-ended question: “Could you tell me more about that please?”</a:t>
            </a:r>
          </a:p>
          <a:p>
            <a:pPr eaLnBrk="1" hangingPunct="1">
              <a:spcBef>
                <a:spcPct val="0"/>
              </a:spcBef>
            </a:pPr>
            <a:r>
              <a:rPr lang="en-US" smtClean="0"/>
              <a:t>“Some people like to smoke, some people like to inhale substances. They may use tobacco or sniff glue or use medical drugs in a combination form. Have you ever done anything like this?” </a:t>
            </a:r>
          </a:p>
          <a:p>
            <a:pPr eaLnBrk="1" hangingPunct="1">
              <a:spcBef>
                <a:spcPct val="0"/>
              </a:spcBef>
            </a:pPr>
            <a:r>
              <a:rPr lang="en-US" smtClean="0"/>
              <a:t>“As an HIV counsellor, I must make sure that I cover all areas by which a person may be at risk. It is important for you to be truthful with me even if you do not feel like sharing this information. What I hear from you will not go beyond the walls of the counselling room. In this context, I must ask you if you have ever used drugs?”</a:t>
            </a:r>
          </a:p>
          <a:p>
            <a:pPr eaLnBrk="1" hangingPunct="1">
              <a:spcBef>
                <a:spcPct val="0"/>
              </a:spcBef>
            </a:pPr>
            <a:r>
              <a:rPr lang="en-US" smtClean="0"/>
              <a:t>Display a wall chart with pictures of different substances and ask clients to point to the substances they may have tried out in their life. The accompanying photograph shows peer counsellors from Arunachal Pradesh along with a wall chart where they display the types of pharmaceutical drugs that clients might use/ abuse.</a:t>
            </a:r>
          </a:p>
        </p:txBody>
      </p:sp>
      <p:sp>
        <p:nvSpPr>
          <p:cNvPr id="747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8EA769-A1F0-4F05-810C-88502B2AF579}"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Another technique is:</a:t>
            </a:r>
          </a:p>
          <a:p>
            <a:pPr eaLnBrk="1" hangingPunct="1">
              <a:spcBef>
                <a:spcPct val="0"/>
              </a:spcBef>
            </a:pPr>
            <a:endParaRPr lang="en-US" smtClean="0"/>
          </a:p>
          <a:p>
            <a:pPr eaLnBrk="1" hangingPunct="1">
              <a:spcBef>
                <a:spcPct val="0"/>
              </a:spcBef>
            </a:pPr>
            <a:r>
              <a:rPr lang="en-US" smtClean="0"/>
              <a:t>Display a wall chart with pictures of different substances and ask clients to point to the substances they may have tried out in their life. The accompanying photograph shows peer counsellors from Arunachal Pradesh along with a wall chart where they display the types of pharmaceutical drugs that clients might use/ abuse.</a:t>
            </a:r>
          </a:p>
        </p:txBody>
      </p:sp>
      <p:sp>
        <p:nvSpPr>
          <p:cNvPr id="757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8BF71BF-0117-4F47-B05D-494A814F62F2}"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Please see the pyramid of risk reduction options. Lowest ones are safest but most difficult to achieve.</a:t>
            </a:r>
          </a:p>
          <a:p>
            <a:pPr eaLnBrk="1" hangingPunct="1">
              <a:spcBef>
                <a:spcPct val="0"/>
              </a:spcBef>
            </a:pPr>
            <a:endParaRPr lang="en-US" smtClean="0"/>
          </a:p>
          <a:p>
            <a:pPr eaLnBrk="1" hangingPunct="1">
              <a:spcBef>
                <a:spcPct val="0"/>
              </a:spcBef>
            </a:pPr>
            <a:r>
              <a:rPr lang="en-US" smtClean="0"/>
              <a:t>Trainer should discuss each one.</a:t>
            </a:r>
          </a:p>
        </p:txBody>
      </p:sp>
      <p:sp>
        <p:nvSpPr>
          <p:cNvPr id="768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E967CD-27A4-4284-96B1-3264F083240F}"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This</a:t>
            </a:r>
            <a:r>
              <a:rPr lang="en-US" sz="1200" kern="1200" baseline="0" dirty="0" smtClean="0">
                <a:solidFill>
                  <a:schemeClr val="tx1"/>
                </a:solidFill>
                <a:latin typeface="+mn-lt"/>
                <a:ea typeface="+mn-ea"/>
                <a:cs typeface="+mn-cs"/>
              </a:rPr>
              <a:t> activity is a practice session on Risk Assessment and Risk Reduction</a:t>
            </a:r>
            <a:r>
              <a:rPr lang="en-US" sz="1200" kern="1200" dirty="0" smtClean="0">
                <a:solidFill>
                  <a:schemeClr val="tx1"/>
                </a:solidFill>
                <a:latin typeface="+mn-lt"/>
                <a:ea typeface="+mn-ea"/>
                <a:cs typeface="+mn-cs"/>
              </a:rPr>
              <a:t>. </a:t>
            </a:r>
          </a:p>
          <a:p>
            <a:pPr lvl="0"/>
            <a:endParaRPr lang="en-US"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Please refer to the Trainer’s guide for details</a:t>
            </a: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7762F8A-E7FD-4A48-9B2F-1FA1360456B2}"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This</a:t>
            </a:r>
            <a:r>
              <a:rPr lang="en-US" sz="1200" kern="1200" baseline="0" dirty="0" smtClean="0">
                <a:solidFill>
                  <a:schemeClr val="tx1"/>
                </a:solidFill>
                <a:latin typeface="+mn-lt"/>
                <a:ea typeface="+mn-ea"/>
                <a:cs typeface="+mn-cs"/>
              </a:rPr>
              <a:t> activity is a practice session on Risk Assessment and Risk Reduction</a:t>
            </a:r>
            <a:r>
              <a:rPr lang="en-US" sz="1200" kern="1200" dirty="0" smtClean="0">
                <a:solidFill>
                  <a:schemeClr val="tx1"/>
                </a:solidFill>
                <a:latin typeface="+mn-lt"/>
                <a:ea typeface="+mn-ea"/>
                <a:cs typeface="+mn-cs"/>
              </a:rPr>
              <a:t>. </a:t>
            </a:r>
          </a:p>
          <a:p>
            <a:pPr lvl="0"/>
            <a:r>
              <a:rPr lang="en-US" sz="1200" kern="1200" dirty="0" smtClean="0">
                <a:solidFill>
                  <a:schemeClr val="tx1"/>
                </a:solidFill>
                <a:latin typeface="+mn-lt"/>
                <a:ea typeface="+mn-ea"/>
                <a:cs typeface="+mn-cs"/>
              </a:rPr>
              <a:t>These are the Debriefing</a:t>
            </a:r>
            <a:r>
              <a:rPr lang="en-US" sz="1200" kern="1200" baseline="0" dirty="0" smtClean="0">
                <a:solidFill>
                  <a:schemeClr val="tx1"/>
                </a:solidFill>
                <a:latin typeface="+mn-lt"/>
                <a:ea typeface="+mn-ea"/>
                <a:cs typeface="+mn-cs"/>
              </a:rPr>
              <a:t> Questions</a:t>
            </a:r>
            <a:endParaRPr lang="en-US" sz="1200" kern="1200" dirty="0" smtClean="0">
              <a:solidFill>
                <a:schemeClr val="tx1"/>
              </a:solidFill>
              <a:latin typeface="+mn-lt"/>
              <a:ea typeface="+mn-ea"/>
              <a:cs typeface="+mn-cs"/>
            </a:endParaRPr>
          </a:p>
          <a:p>
            <a:pPr lvl="0"/>
            <a:endParaRPr lang="en-US"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Please refer to the Trainer’s guide for details</a:t>
            </a: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7762F8A-E7FD-4A48-9B2F-1FA1360456B2}"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40000" lnSpcReduction="20000"/>
          </a:bodyPr>
          <a:lstStyle/>
          <a:p>
            <a:pPr>
              <a:defRPr/>
            </a:pPr>
            <a:r>
              <a:rPr lang="en-US" b="1" dirty="0" smtClean="0"/>
              <a:t>Summing Up</a:t>
            </a:r>
          </a:p>
          <a:p>
            <a:pPr>
              <a:defRPr/>
            </a:pPr>
            <a:endParaRPr lang="en-US" dirty="0" smtClean="0"/>
          </a:p>
          <a:p>
            <a:r>
              <a:rPr lang="en-US" sz="1200" b="0" dirty="0" smtClean="0">
                <a:solidFill>
                  <a:schemeClr val="tx1"/>
                </a:solidFill>
              </a:rPr>
              <a:t>It is important for the counsellor to demonstrate a non-judgmental attitude: Rather than scold clients for inability to use a condom consistently, or unwillingness to do so, the counsellor should explore the reasons, and present a balanced view of the risks and advantages of sticking with the current behaviour versus changing it towards less risky practices.</a:t>
            </a:r>
          </a:p>
          <a:p>
            <a:endParaRPr lang="en-US" sz="1200" b="0"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dirty="0" smtClean="0">
                <a:solidFill>
                  <a:schemeClr val="tx1"/>
                </a:solidFill>
              </a:rPr>
              <a:t>Trying to reform MSMs or cure them of their “gay nature” IS NOT counselling.</a:t>
            </a:r>
          </a:p>
          <a:p>
            <a:endParaRPr lang="en-US" sz="1200" b="0" dirty="0">
              <a:solidFill>
                <a:schemeClr val="tx1"/>
              </a:solidFill>
            </a:endParaRPr>
          </a:p>
        </p:txBody>
      </p:sp>
      <p:sp>
        <p:nvSpPr>
          <p:cNvPr id="4" name="Slide Number Placeholder 3"/>
          <p:cNvSpPr>
            <a:spLocks noGrp="1"/>
          </p:cNvSpPr>
          <p:nvPr>
            <p:ph type="sldNum" sz="quarter" idx="5"/>
          </p:nvPr>
        </p:nvSpPr>
        <p:spPr/>
        <p:txBody>
          <a:bodyPr/>
          <a:lstStyle/>
          <a:p>
            <a:pPr>
              <a:defRPr/>
            </a:pPr>
            <a:fld id="{26C428A1-D2C6-4EFD-AF2C-B1E7FAC91823}"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Explain the objectives of the session</a:t>
            </a:r>
          </a:p>
        </p:txBody>
      </p:sp>
      <p:sp>
        <p:nvSpPr>
          <p:cNvPr id="4" name="Slide Number Placeholder 3"/>
          <p:cNvSpPr>
            <a:spLocks noGrp="1"/>
          </p:cNvSpPr>
          <p:nvPr>
            <p:ph type="sldNum" sz="quarter" idx="5"/>
          </p:nvPr>
        </p:nvSpPr>
        <p:spPr/>
        <p:txBody>
          <a:bodyPr/>
          <a:lstStyle/>
          <a:p>
            <a:pPr>
              <a:defRPr/>
            </a:pPr>
            <a:fld id="{58386D59-ABB5-49A4-A5BB-86FD01EA6E7F}"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Please refer to the Trainer’s guide for details</a:t>
            </a:r>
          </a:p>
          <a:p>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958CA766-B055-405B-903C-E05EA66F5204}"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Please refer to the Trainer’s guide for details</a:t>
            </a:r>
          </a:p>
          <a:p>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958CA766-B055-405B-903C-E05EA66F5204}"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Counsellors often wonder why people begin taking drugs in the first place when they know it is harmful</a:t>
            </a:r>
          </a:p>
          <a:p>
            <a:pPr eaLnBrk="1" hangingPunct="1">
              <a:spcBef>
                <a:spcPct val="0"/>
              </a:spcBef>
            </a:pPr>
            <a:endParaRPr lang="en-US" b="1" smtClean="0"/>
          </a:p>
          <a:p>
            <a:pPr eaLnBrk="1" hangingPunct="1">
              <a:spcBef>
                <a:spcPct val="0"/>
              </a:spcBef>
            </a:pPr>
            <a:r>
              <a:rPr lang="en-US" b="1" smtClean="0"/>
              <a:t>Why do people take drugs? </a:t>
            </a:r>
          </a:p>
          <a:p>
            <a:pPr eaLnBrk="1" hangingPunct="1">
              <a:spcBef>
                <a:spcPct val="0"/>
              </a:spcBef>
            </a:pPr>
            <a:r>
              <a:rPr lang="en-US" smtClean="0"/>
              <a:t>People take drugs, both legal and illegal, for a variety of reasons that will differ from person to person and from drug to drug. Individuals may enjoy the sense of detachment or euphoria that drugs create, their relaxing or energy-inducing properties, the heightened alertness or sensitivity they produce, and their medicinal qualities. Peer pressure or habit may be other reasons, and if they are chemically dependent drug users may continue to use drugs to avoid troublesome withdrawals symptoms. The individual’s background and socio-economic circumstances also influence the situation. </a:t>
            </a:r>
          </a:p>
          <a:p>
            <a:pPr eaLnBrk="1" hangingPunct="1">
              <a:spcBef>
                <a:spcPct val="0"/>
              </a:spcBef>
            </a:pPr>
            <a:endParaRPr lang="en-US" smtClean="0"/>
          </a:p>
        </p:txBody>
      </p:sp>
      <p:sp>
        <p:nvSpPr>
          <p:cNvPr id="634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2E4A03-214E-4FB2-A437-A06EA03ACEE5}"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t>Counsellors often wonder why people inject drugs in the first place when they know it is harmful, when they know it must be painful</a:t>
            </a:r>
          </a:p>
          <a:p>
            <a:pPr eaLnBrk="1" hangingPunct="1">
              <a:spcBef>
                <a:spcPct val="0"/>
              </a:spcBef>
            </a:pPr>
            <a:endParaRPr lang="en-US" b="1" smtClean="0"/>
          </a:p>
          <a:p>
            <a:pPr eaLnBrk="1" hangingPunct="1">
              <a:spcBef>
                <a:spcPct val="0"/>
              </a:spcBef>
            </a:pPr>
            <a:endParaRPr lang="en-US" b="1" smtClean="0"/>
          </a:p>
          <a:p>
            <a:pPr eaLnBrk="1" hangingPunct="1">
              <a:spcBef>
                <a:spcPct val="0"/>
              </a:spcBef>
            </a:pPr>
            <a:r>
              <a:rPr lang="en-US" b="1" smtClean="0"/>
              <a:t>Why do people inject drugs? </a:t>
            </a:r>
          </a:p>
          <a:p>
            <a:pPr eaLnBrk="1" hangingPunct="1">
              <a:spcBef>
                <a:spcPct val="0"/>
              </a:spcBef>
            </a:pPr>
            <a:r>
              <a:rPr lang="en-US" smtClean="0"/>
              <a:t>Route of consumption of a substance may depend on a number of factors. Most frequently, it is a function of the type of substance itself: e.g. some substances have only one route of consumption (alcohol is consumed only orally), while others may have multiple routes (tobacco may be chewed, smoked, inhaled or snuffed depending on the preparation). Similarly, some substances may be injectable while others may not. Substances which may be injected include opioids (heroin or brown sugar, buprenorphine, pentazocine, dextropropoxyphene), stimulants (cocaine, amphetamine-type substances), sedatives (diazepam, lorazepam, chlorpheniramine) and anaesthetics (ketamine). Some of these substances have other routes of consumption as well for e.g. heroin (smoked, chased or injected), cocaine (smoked, snuffed or injected). A person who is habituated to any of these substances or substances may prefer a particular route of drug consumption over the other. For a substance which can be taken from other routes, a drug user may prefer the injecting route due to the following reasons:</a:t>
            </a:r>
          </a:p>
          <a:p>
            <a:pPr eaLnBrk="1" hangingPunct="1">
              <a:spcBef>
                <a:spcPct val="0"/>
              </a:spcBef>
            </a:pPr>
            <a:r>
              <a:rPr lang="en-US" smtClean="0"/>
              <a:t>Perceived faster onset of action of the drug and the resultant euphoria</a:t>
            </a:r>
          </a:p>
          <a:p>
            <a:pPr eaLnBrk="1" hangingPunct="1">
              <a:spcBef>
                <a:spcPct val="0"/>
              </a:spcBef>
            </a:pPr>
            <a:r>
              <a:rPr lang="en-US" smtClean="0"/>
              <a:t>More economical route of consumption as the entire quantity of drug consumed enters the bloodstream and is available to produce a high (maximum use of the available “stuff”). In contrast, the use of same drug orally or by smoking is associated with wastage of a proportion of the available stuff.</a:t>
            </a:r>
          </a:p>
          <a:p>
            <a:pPr eaLnBrk="1" hangingPunct="1">
              <a:spcBef>
                <a:spcPct val="0"/>
              </a:spcBef>
            </a:pPr>
            <a:r>
              <a:rPr lang="en-US" smtClean="0"/>
              <a:t>Peer group influence (everybody else is also injecting the drug)</a:t>
            </a:r>
          </a:p>
          <a:p>
            <a:pPr eaLnBrk="1" hangingPunct="1">
              <a:spcBef>
                <a:spcPct val="0"/>
              </a:spcBef>
            </a:pPr>
            <a:r>
              <a:rPr lang="en-US" smtClean="0"/>
              <a:t>Habit (person has always used the substance through the injecting route)</a:t>
            </a:r>
          </a:p>
          <a:p>
            <a:pPr eaLnBrk="1" hangingPunct="1">
              <a:spcBef>
                <a:spcPct val="0"/>
              </a:spcBef>
            </a:pPr>
            <a:r>
              <a:rPr lang="en-US" smtClean="0"/>
              <a:t>Cheaper (some drugs are cheaper than others producing similar effects but can only be injected, e.g. pharmaceutical opioids and heroin)</a:t>
            </a:r>
          </a:p>
          <a:p>
            <a:pPr eaLnBrk="1" hangingPunct="1">
              <a:spcBef>
                <a:spcPct val="0"/>
              </a:spcBef>
            </a:pPr>
            <a:r>
              <a:rPr lang="en-US" smtClean="0"/>
              <a:t>Personal preference (Client may like it through the injecting route only.)</a:t>
            </a:r>
          </a:p>
          <a:p>
            <a:pPr eaLnBrk="1" hangingPunct="1">
              <a:spcBef>
                <a:spcPct val="0"/>
              </a:spcBef>
            </a:pPr>
            <a:r>
              <a:rPr lang="en-US" smtClean="0"/>
              <a:t>A client may choose the injecting route despite understanding some or most of the harmful consequences of the same. Others may use these practices due to lack of awareness regarding the risks. A counselor needs to first understand the reasons behind a person’s choice and assess risks and vulnerabilities before initiating a discussion on behavior change and risk reduction.</a:t>
            </a:r>
          </a:p>
        </p:txBody>
      </p:sp>
      <p:sp>
        <p:nvSpPr>
          <p:cNvPr id="645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EA2982-BB1B-48D7-A42E-E1FD84D2CCC2}"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fontAlgn="auto" hangingPunct="1">
              <a:spcBef>
                <a:spcPts val="0"/>
              </a:spcBef>
              <a:spcAft>
                <a:spcPts val="0"/>
              </a:spcAft>
              <a:defRPr/>
            </a:pPr>
            <a:r>
              <a:rPr lang="en-US" b="1" dirty="0" smtClean="0"/>
              <a:t>Some key terms related to IDUs.</a:t>
            </a:r>
          </a:p>
          <a:p>
            <a:pPr eaLnBrk="1" fontAlgn="auto" hangingPunct="1">
              <a:spcBef>
                <a:spcPts val="0"/>
              </a:spcBef>
              <a:spcAft>
                <a:spcPts val="0"/>
              </a:spcAft>
              <a:defRPr/>
            </a:pPr>
            <a:r>
              <a:rPr lang="en-US" b="1" dirty="0" smtClean="0"/>
              <a:t>Use </a:t>
            </a:r>
            <a:r>
              <a:rPr lang="en-US" dirty="0" smtClean="0"/>
              <a:t>is defined as the ingestion of drugs (alcohol etc) without the experience of any negative consequences (A person consumes alcohol on social occasions like a marriage but is able to control the amount of drinking).</a:t>
            </a:r>
          </a:p>
          <a:p>
            <a:pPr eaLnBrk="1" fontAlgn="auto" hangingPunct="1">
              <a:spcBef>
                <a:spcPts val="0"/>
              </a:spcBef>
              <a:spcAft>
                <a:spcPts val="0"/>
              </a:spcAft>
              <a:defRPr/>
            </a:pPr>
            <a:r>
              <a:rPr lang="en-US" b="1" dirty="0" smtClean="0"/>
              <a:t>Abuse </a:t>
            </a:r>
            <a:r>
              <a:rPr lang="en-US" dirty="0" smtClean="0"/>
              <a:t>occurs when a person experiences negative consequences from the use of drugs (A person consumes alcohol excessively and engages in a fight with his neighbor under the influence).</a:t>
            </a:r>
          </a:p>
          <a:p>
            <a:pPr eaLnBrk="1" fontAlgn="auto" hangingPunct="1">
              <a:spcBef>
                <a:spcPts val="0"/>
              </a:spcBef>
              <a:spcAft>
                <a:spcPts val="0"/>
              </a:spcAft>
              <a:defRPr/>
            </a:pPr>
            <a:r>
              <a:rPr lang="en-US" b="1" dirty="0" smtClean="0"/>
              <a:t>Harmful use</a:t>
            </a:r>
            <a:r>
              <a:rPr lang="en-US" dirty="0" smtClean="0"/>
              <a:t> is defined as a “maladaptive pattern of use resulting in physical, social and legal harm and the person continues using the drugs in spite of negative consequences.” (A person indulges in heavy drinking repeatedly and meets with an accident while under the influence which results in arrest).</a:t>
            </a:r>
          </a:p>
          <a:p>
            <a:pPr eaLnBrk="1" fontAlgn="auto" hangingPunct="1">
              <a:spcBef>
                <a:spcPts val="0"/>
              </a:spcBef>
              <a:spcAft>
                <a:spcPts val="0"/>
              </a:spcAft>
              <a:defRPr/>
            </a:pPr>
            <a:r>
              <a:rPr lang="en-US" b="1" dirty="0" smtClean="0"/>
              <a:t>Dependence </a:t>
            </a:r>
            <a:r>
              <a:rPr lang="en-US" dirty="0" smtClean="0"/>
              <a:t>on drugs is defined as drugs taken in large amounts or over a long period with a persistent desire or unsuccessful attempts to cut down. In this severest form, use of substances becomes the most important activity for the person which may result in neglect of other social, familial and occupational responsibilities as well as other avenues of pleasure and recreation. A person dependent on a substance experiences intense craving and physical withdrawal symptoms when trying to stop or cut-down substance use which make it nearly impossible to give up drugs without medical intervention.  The person spends a great deal of time in obtaining the drug, using the drug and recovering from its effects.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u="sng" dirty="0" smtClean="0"/>
              <a:t>Stages of drug use</a:t>
            </a:r>
            <a:r>
              <a:rPr lang="en-US" dirty="0" smtClean="0"/>
              <a:t>: Drug use typically begins when a person has friends who use drugs. They may first try drugs just as an experiment. They enjoy the sense of feeling ‘high’ or ‘stoned’ and begin to use the drug more and more, until they reach a stage when they feel sick every time they do not take the drug or are late in having their ‘fix’. At this stage they must take the drug regularly to avoid feeling sick. They have crossed from recreational use to the stage of dependence and will feel that they cannot operate without drugs. </a:t>
            </a:r>
          </a:p>
          <a:p>
            <a:pPr eaLnBrk="1" fontAlgn="auto" hangingPunct="1">
              <a:spcBef>
                <a:spcPts val="0"/>
              </a:spcBef>
              <a:spcAft>
                <a:spcPts val="0"/>
              </a:spcAft>
              <a:defRPr/>
            </a:pPr>
            <a:endParaRPr lang="en-US" dirty="0"/>
          </a:p>
        </p:txBody>
      </p:sp>
      <p:sp>
        <p:nvSpPr>
          <p:cNvPr id="655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E3FF69-4731-4E87-8D02-64FE0840DCE2}"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Here is a list of harms associated with drug use.</a:t>
            </a:r>
          </a:p>
          <a:p>
            <a:pPr eaLnBrk="1" hangingPunct="1">
              <a:spcBef>
                <a:spcPct val="0"/>
              </a:spcBef>
            </a:pPr>
            <a:endParaRPr lang="en-US" smtClean="0"/>
          </a:p>
          <a:p>
            <a:pPr eaLnBrk="1" hangingPunct="1">
              <a:spcBef>
                <a:spcPct val="0"/>
              </a:spcBef>
            </a:pPr>
            <a:r>
              <a:rPr lang="en-US" smtClean="0"/>
              <a:t>The trainer should emphasize the various domains which can be affected by drug use of a person and should incorporate the harms listed by the trainees under respective domains. </a:t>
            </a:r>
            <a:r>
              <a:rPr lang="en-US" u="sng" smtClean="0"/>
              <a:t>The focus here is not to provide an exhaustive list of all possible drug related harms </a:t>
            </a:r>
            <a:r>
              <a:rPr lang="en-US" smtClean="0"/>
              <a:t>rather to make the trainees understand that use of drugs by an individual can cause harm not only to him/her but also to also to everybody else associated with the person either within the family or outside. The facilitator should then emphasize that these harms do not occur in isolation, rather they are closely inter-related and affect the occurrence and severity of one another. To highlight this aspect, the facilitator should make use of the following two slides.</a:t>
            </a:r>
          </a:p>
        </p:txBody>
      </p:sp>
      <p:sp>
        <p:nvSpPr>
          <p:cNvPr id="665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EA03830-38C2-49C5-9A3D-3DFF226FF26B}"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Counsellors often wonder why people start using drugs, or having started drugs why they adopt harmful habits. The vulnerability diagram will explain why it is difficult to stop or adopt healthy behaviours.</a:t>
            </a:r>
          </a:p>
          <a:p>
            <a:pPr eaLnBrk="1" hangingPunct="1">
              <a:spcBef>
                <a:spcPct val="0"/>
              </a:spcBef>
            </a:pPr>
            <a:endParaRPr lang="en-US" smtClean="0"/>
          </a:p>
          <a:p>
            <a:pPr eaLnBrk="1" hangingPunct="1">
              <a:spcBef>
                <a:spcPct val="0"/>
              </a:spcBef>
            </a:pPr>
            <a:r>
              <a:rPr lang="en-US" smtClean="0"/>
              <a:t>Please read trainee’s handouts for details on each point.</a:t>
            </a:r>
          </a:p>
        </p:txBody>
      </p:sp>
      <p:sp>
        <p:nvSpPr>
          <p:cNvPr id="675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11E89A-17A7-4221-B7F9-A42AB4B0E4A1}" type="slidenum">
              <a:rPr lang="en-US" smtClean="0"/>
              <a:pPr fontAlgn="base">
                <a:spcBef>
                  <a:spcPct val="0"/>
                </a:spcBef>
                <a:spcAft>
                  <a:spcPct val="0"/>
                </a:spcAft>
                <a:defRPr/>
              </a:pPr>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pic>
        <p:nvPicPr>
          <p:cNvPr id="11" name="Picture 4"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2" name="Date Placeholder 27"/>
          <p:cNvSpPr>
            <a:spLocks noGrp="1"/>
          </p:cNvSpPr>
          <p:nvPr>
            <p:ph type="dt" sz="half" idx="10"/>
          </p:nvPr>
        </p:nvSpPr>
        <p:spPr/>
        <p:txBody>
          <a:bodyPr/>
          <a:lstStyle>
            <a:lvl1pPr>
              <a:defRPr/>
            </a:lvl1pPr>
          </a:lstStyle>
          <a:p>
            <a:pPr>
              <a:defRPr/>
            </a:pPr>
            <a:fld id="{BFCF4608-9B01-429C-A023-94236973017F}" type="datetimeFigureOut">
              <a:rPr lang="en-US"/>
              <a:pPr>
                <a:defRPr/>
              </a:pPr>
              <a:t>9/7/2011</a:t>
            </a:fld>
            <a:endParaRPr lang="en-US"/>
          </a:p>
        </p:txBody>
      </p:sp>
      <p:sp>
        <p:nvSpPr>
          <p:cNvPr id="13" name="Footer Placeholder 16"/>
          <p:cNvSpPr>
            <a:spLocks noGrp="1"/>
          </p:cNvSpPr>
          <p:nvPr>
            <p:ph type="ftr" sz="quarter" idx="11"/>
          </p:nvPr>
        </p:nvSpPr>
        <p:spPr/>
        <p:txBody>
          <a:bodyPr/>
          <a:lstStyle>
            <a:lvl1pPr>
              <a:defRPr/>
            </a:lvl1pPr>
          </a:lstStyle>
          <a:p>
            <a:pPr>
              <a:defRPr/>
            </a:pPr>
            <a:endParaRPr lang="en-US"/>
          </a:p>
        </p:txBody>
      </p:sp>
      <p:sp>
        <p:nvSpPr>
          <p:cNvPr id="14" name="Slide Number Placeholder 28"/>
          <p:cNvSpPr>
            <a:spLocks noGrp="1"/>
          </p:cNvSpPr>
          <p:nvPr>
            <p:ph type="sldNum" sz="quarter" idx="12"/>
          </p:nvPr>
        </p:nvSpPr>
        <p:spPr/>
        <p:txBody>
          <a:bodyPr/>
          <a:lstStyle>
            <a:lvl1pPr>
              <a:defRPr sz="1400">
                <a:solidFill>
                  <a:srgbClr val="FFFFFF"/>
                </a:solidFill>
              </a:defRPr>
            </a:lvl1pPr>
          </a:lstStyle>
          <a:p>
            <a:pPr>
              <a:defRPr/>
            </a:pPr>
            <a:fld id="{143E19EB-D0AE-4CD2-A59D-1825763BB7E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96E2E6A-776A-41E7-AE1E-F3D833C342D9}"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DF19302-B4B2-4F30-8EB5-C126A68D02D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680A103-45EC-48F0-9885-362EAA488449}"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9707A3B-F91C-4C96-BCAA-6255259045F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867400" y="6381750"/>
            <a:ext cx="2476500" cy="476250"/>
          </a:xfrm>
        </p:spPr>
        <p:txBody>
          <a:bodyPr/>
          <a:lstStyle>
            <a:lvl1pPr>
              <a:defRPr/>
            </a:lvl1pPr>
          </a:lstStyle>
          <a:p>
            <a:pPr>
              <a:defRPr/>
            </a:pPr>
            <a:fld id="{0024C8C8-9869-4CC6-A732-FEA1D05CAEF0}" type="datetimeFigureOut">
              <a:rPr lang="en-US"/>
              <a:pPr>
                <a:defRPr/>
              </a:pPr>
              <a:t>9/7/2011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AE4AA2D-E55E-4192-99E8-0F67BB26D7C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pic>
        <p:nvPicPr>
          <p:cNvPr id="9" name="Picture 4"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fld id="{C079BCC3-B7B2-465A-BFB8-116861BAF47F}" type="datetimeFigureOut">
              <a:rPr lang="en-US"/>
              <a:pPr>
                <a:defRPr/>
              </a:pPr>
              <a:t>9/7/2011</a:t>
            </a:fld>
            <a:endParaRPr lang="en-US"/>
          </a:p>
        </p:txBody>
      </p:sp>
      <p:sp>
        <p:nvSpPr>
          <p:cNvPr id="11"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2" name="Slide Number Placeholder 5"/>
          <p:cNvSpPr>
            <a:spLocks noGrp="1"/>
          </p:cNvSpPr>
          <p:nvPr>
            <p:ph type="sldNum" sz="quarter" idx="12"/>
          </p:nvPr>
        </p:nvSpPr>
        <p:spPr>
          <a:xfrm>
            <a:off x="146050" y="6208713"/>
            <a:ext cx="457200" cy="457200"/>
          </a:xfrm>
        </p:spPr>
        <p:txBody>
          <a:bodyPr/>
          <a:lstStyle>
            <a:lvl1pPr>
              <a:defRPr/>
            </a:lvl1pPr>
          </a:lstStyle>
          <a:p>
            <a:pPr>
              <a:defRPr/>
            </a:pPr>
            <a:fld id="{D5C936C2-D466-419D-A617-149CF0FE460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CC287CCC-8C3F-4D78-9B5E-94B3215B8C6C}" type="datetimeFigureOut">
              <a:rPr lang="en-US"/>
              <a:pPr>
                <a:defRPr/>
              </a:pPr>
              <a:t>9/7/2011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5027971-1022-41B0-BAB1-17136F1EF96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EE482F73-07E6-4752-AE19-00A0F0DB5F4B}" type="datetimeFigureOut">
              <a:rPr lang="en-US"/>
              <a:pPr>
                <a:defRPr/>
              </a:pPr>
              <a:t>9/7/2011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C2DB92C6-7BC0-4087-A213-E6CA2B647C7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05AECCF1-DA36-4B60-8067-2241A722FEC0}" type="datetimeFigureOut">
              <a:rPr lang="en-US"/>
              <a:pPr>
                <a:defRPr/>
              </a:pPr>
              <a:t>9/7/2011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AC87B326-2623-4BF2-A585-C87B33491B5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E579C6C1-01B6-439D-AA45-B8274FE94BE0}" type="datetimeFigureOut">
              <a:rPr lang="en-US"/>
              <a:pPr>
                <a:defRPr/>
              </a:pPr>
              <a:t>9/7/2011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10FE485A-2A41-4481-88D7-3CB40556C8F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pic>
        <p:nvPicPr>
          <p:cNvPr id="7" name="Picture 4" descr="NACO logo"/>
          <p:cNvPicPr>
            <a:picLocks noChangeAspect="1" noChangeArrowheads="1"/>
          </p:cNvPicPr>
          <p:nvPr userDrawn="1"/>
        </p:nvPicPr>
        <p:blipFill>
          <a:blip r:embed="rId2" cstate="print"/>
          <a:srcRect/>
          <a:stretch>
            <a:fillRect/>
          </a:stretch>
        </p:blipFill>
        <p:spPr bwMode="auto">
          <a:xfrm>
            <a:off x="8153400" y="6357938"/>
            <a:ext cx="715963" cy="500062"/>
          </a:xfrm>
          <a:prstGeom prst="rect">
            <a:avLst/>
          </a:prstGeom>
          <a:noFill/>
          <a:ln w="9525">
            <a:noFill/>
            <a:miter lim="800000"/>
            <a:headEnd/>
            <a:tailEnd/>
          </a:ln>
        </p:spPr>
      </p:pic>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7BEB08B9-50D0-4A7A-B6C7-EFF17987F2A6}" type="datetimeFigureOut">
              <a:rPr lang="en-US"/>
              <a:pPr>
                <a:defRPr/>
              </a:pPr>
              <a:t>9/7/2011</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862EF393-749C-4E6D-94DB-766856D1875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FF5F1D1B-EC45-47CC-B051-D3C3106DB035}" type="datetimeFigureOut">
              <a:rPr lang="en-US"/>
              <a:pPr>
                <a:defRPr/>
              </a:pPr>
              <a:t>9/7/2011</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981A033D-E4AF-4548-80E8-B545D630A61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latin typeface="Arial" pitchFamily="34" charset="0"/>
              </a:defRPr>
            </a:lvl1pPr>
          </a:lstStyle>
          <a:p>
            <a:pPr>
              <a:defRPr/>
            </a:pPr>
            <a:fld id="{A69643C4-8709-4E23-8533-C412EB13D739}" type="datetimeFigureOut">
              <a:rPr lang="en-US"/>
              <a:pPr>
                <a:defRPr/>
              </a:pPr>
              <a:t>9/7/2011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latin typeface="Arial" pitchFamily="34" charset="0"/>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1272419B-76E0-4159-B31F-73414B34EF22}" type="slidenum">
              <a:rPr lang="en-US"/>
              <a:pPr>
                <a:defRPr/>
              </a:pPr>
              <a:t>‹#›</a:t>
            </a:fld>
            <a:endParaRPr lang="en-US"/>
          </a:p>
        </p:txBody>
      </p:sp>
      <p:pic>
        <p:nvPicPr>
          <p:cNvPr id="1033" name="Picture 4" descr="NACO logo"/>
          <p:cNvPicPr>
            <a:picLocks noChangeAspect="1" noChangeArrowheads="1"/>
          </p:cNvPicPr>
          <p:nvPr userDrawn="1"/>
        </p:nvPicPr>
        <p:blipFill>
          <a:blip r:embed="rId13" cstate="print"/>
          <a:srcRect/>
          <a:stretch>
            <a:fillRect/>
          </a:stretch>
        </p:blipFill>
        <p:spPr bwMode="auto">
          <a:xfrm>
            <a:off x="8153400" y="6357938"/>
            <a:ext cx="715963" cy="5000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86" r:id="rId4"/>
    <p:sldLayoutId id="2147483887" r:id="rId5"/>
    <p:sldLayoutId id="2147483888" r:id="rId6"/>
    <p:sldLayoutId id="2147483889" r:id="rId7"/>
    <p:sldLayoutId id="2147483895" r:id="rId8"/>
    <p:sldLayoutId id="2147483896" r:id="rId9"/>
    <p:sldLayoutId id="2147483890" r:id="rId10"/>
    <p:sldLayoutId id="2147483891"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ubtitle 3"/>
          <p:cNvSpPr>
            <a:spLocks noGrp="1"/>
          </p:cNvSpPr>
          <p:nvPr>
            <p:ph type="subTitle" idx="1"/>
          </p:nvPr>
        </p:nvSpPr>
        <p:spPr>
          <a:xfrm>
            <a:off x="1295400" y="3352800"/>
            <a:ext cx="6400800" cy="1447800"/>
          </a:xfrm>
        </p:spPr>
        <p:txBody>
          <a:bodyPr/>
          <a:lstStyle/>
          <a:p>
            <a:pPr eaLnBrk="1" hangingPunct="1">
              <a:buFont typeface="Arial" pitchFamily="34" charset="0"/>
              <a:buNone/>
            </a:pPr>
            <a:r>
              <a:rPr lang="en-US" smtClean="0">
                <a:solidFill>
                  <a:schemeClr val="tx1"/>
                </a:solidFill>
              </a:rPr>
              <a:t>National AIDS Control Organisation</a:t>
            </a:r>
          </a:p>
        </p:txBody>
      </p:sp>
      <p:sp>
        <p:nvSpPr>
          <p:cNvPr id="7171" name="Title 1"/>
          <p:cNvSpPr>
            <a:spLocks noGrp="1"/>
          </p:cNvSpPr>
          <p:nvPr>
            <p:ph type="ctrTitle"/>
          </p:nvPr>
        </p:nvSpPr>
        <p:spPr>
          <a:xfrm>
            <a:off x="1143000" y="1295400"/>
            <a:ext cx="7086600" cy="1981200"/>
          </a:xfrm>
        </p:spPr>
        <p:txBody>
          <a:bodyPr/>
          <a:lstStyle/>
          <a:p>
            <a:pPr eaLnBrk="1" hangingPunct="1"/>
            <a:r>
              <a:rPr lang="en-US" b="1" dirty="0" smtClean="0">
                <a:solidFill>
                  <a:schemeClr val="bg1"/>
                </a:solidFill>
              </a:rPr>
              <a:t>Working with </a:t>
            </a:r>
            <a:r>
              <a:rPr b="1" dirty="0" smtClean="0">
                <a:solidFill>
                  <a:schemeClr val="bg1"/>
                </a:solidFill>
              </a:rPr>
              <a:t>IDUs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534400" cy="868362"/>
          </a:xfrm>
        </p:spPr>
        <p:txBody>
          <a:bodyPr rtlCol="0">
            <a:normAutofit fontScale="90000"/>
          </a:bodyPr>
          <a:lstStyle/>
          <a:p>
            <a:pPr eaLnBrk="1" fontAlgn="auto" hangingPunct="1">
              <a:spcAft>
                <a:spcPts val="0"/>
              </a:spcAft>
              <a:defRPr/>
            </a:pPr>
            <a:r>
              <a:rPr lang="en-US" b="1" dirty="0" smtClean="0"/>
              <a:t>Factors contributing to vulnerability in IDUs</a:t>
            </a:r>
            <a:endParaRPr lang="en-US" dirty="0"/>
          </a:p>
        </p:txBody>
      </p:sp>
      <p:graphicFrame>
        <p:nvGraphicFramePr>
          <p:cNvPr id="5" name="Content Placeholder 4"/>
          <p:cNvGraphicFramePr>
            <a:graphicFrameLocks noGrp="1"/>
          </p:cNvGraphicFramePr>
          <p:nvPr>
            <p:ph idx="1"/>
          </p:nvPr>
        </p:nvGraphicFramePr>
        <p:xfrm>
          <a:off x="304800" y="1295400"/>
          <a:ext cx="8610600" cy="4830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Grp="1" noChangeAspect="1" noChangeArrowheads="1"/>
          </p:cNvPicPr>
          <p:nvPr>
            <p:ph idx="1"/>
          </p:nvPr>
        </p:nvPicPr>
        <p:blipFill>
          <a:blip r:embed="rId3" cstate="print"/>
          <a:srcRect/>
          <a:stretch>
            <a:fillRect/>
          </a:stretch>
        </p:blipFill>
        <p:spPr>
          <a:xfrm>
            <a:off x="933450" y="1371600"/>
            <a:ext cx="7219950" cy="4943475"/>
          </a:xfrm>
        </p:spPr>
      </p:pic>
      <p:sp>
        <p:nvSpPr>
          <p:cNvPr id="32771" name="TextBox 11"/>
          <p:cNvSpPr>
            <a:spLocks noGrp="1" noChangeArrowheads="1"/>
          </p:cNvSpPr>
          <p:nvPr>
            <p:ph type="title"/>
          </p:nvPr>
        </p:nvSpPr>
        <p:spPr>
          <a:xfrm>
            <a:off x="533400" y="76607"/>
            <a:ext cx="8229600" cy="1369606"/>
          </a:xfrm>
        </p:spPr>
        <p:txBody>
          <a:bodyPr>
            <a:spAutoFit/>
          </a:bodyPr>
          <a:lstStyle/>
          <a:p>
            <a:pPr algn="ct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Inter-relationship of risks between different groups</a:t>
            </a:r>
          </a:p>
        </p:txBody>
      </p:sp>
      <p:sp>
        <p:nvSpPr>
          <p:cNvPr id="5" name="Content Placeholder 2"/>
          <p:cNvSpPr txBox="1">
            <a:spLocks/>
          </p:cNvSpPr>
          <p:nvPr/>
        </p:nvSpPr>
        <p:spPr bwMode="auto">
          <a:xfrm>
            <a:off x="1143000" y="6477000"/>
            <a:ext cx="70866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lvl="0" indent="-457200">
              <a:spcBef>
                <a:spcPts val="575"/>
              </a:spcBef>
              <a:buClr>
                <a:schemeClr val="accent1"/>
              </a:buClr>
              <a:buSzPct val="85000"/>
            </a:pPr>
            <a:r>
              <a:rPr lang="en-US" sz="1600" b="1" dirty="0" smtClean="0"/>
              <a:t>Source: United Nations Office on Drug and Crimes</a:t>
            </a: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609600" y="228600"/>
            <a:ext cx="7772400" cy="1143000"/>
          </a:xfrm>
        </p:spPr>
        <p:txBody>
          <a:bodyPr/>
          <a:lstStyle/>
          <a:p>
            <a:pPr algn="ct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Harm Reduction</a:t>
            </a:r>
          </a:p>
        </p:txBody>
      </p:sp>
      <p:sp>
        <p:nvSpPr>
          <p:cNvPr id="37891" name="Content Placeholder 2"/>
          <p:cNvSpPr>
            <a:spLocks noGrp="1"/>
          </p:cNvSpPr>
          <p:nvPr>
            <p:ph idx="1"/>
          </p:nvPr>
        </p:nvSpPr>
        <p:spPr/>
        <p:txBody>
          <a:bodyPr/>
          <a:lstStyle/>
          <a:p>
            <a:pPr marL="457200" indent="-457200" eaLnBrk="1" hangingPunct="1"/>
            <a:r>
              <a:rPr lang="en-US" dirty="0" smtClean="0"/>
              <a:t>Public health approach which recognizes that insisting on complete abstinence from drug use is counter-productive</a:t>
            </a:r>
          </a:p>
          <a:p>
            <a:pPr marL="457200" indent="-457200" eaLnBrk="1" hangingPunct="1"/>
            <a:r>
              <a:rPr lang="en-US" dirty="0" smtClean="0"/>
              <a:t>Does not condone taking illicit drugs</a:t>
            </a:r>
          </a:p>
          <a:p>
            <a:pPr marL="457200" indent="-457200" eaLnBrk="1" hangingPunct="1"/>
            <a:r>
              <a:rPr lang="en-US" dirty="0" smtClean="0"/>
              <a:t>Seek to reduce various harms both for the person taking drugs &amp; community</a:t>
            </a:r>
          </a:p>
          <a:p>
            <a:pPr marL="457200" indent="-457200" eaLnBrk="1" hangingPunct="1"/>
            <a:r>
              <a:rPr lang="en-US" dirty="0" smtClean="0"/>
              <a:t>Views </a:t>
            </a:r>
            <a:r>
              <a:rPr lang="en-US" dirty="0" err="1" smtClean="0"/>
              <a:t>behaviour</a:t>
            </a:r>
            <a:r>
              <a:rPr lang="en-US" dirty="0" smtClean="0"/>
              <a:t> change as occurring over time and as incremental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143000"/>
          <a:ext cx="8382000" cy="4983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txBox="1">
            <a:spLocks/>
          </p:cNvSpPr>
          <p:nvPr/>
        </p:nvSpPr>
        <p:spPr bwMode="auto">
          <a:xfrm>
            <a:off x="914400" y="274638"/>
            <a:ext cx="7772400" cy="715962"/>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Risk Assessment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a:bodyPr>
          <a:lstStyle/>
          <a:p>
            <a:pPr eaLnBrk="1" fontAlgn="auto" hangingPunct="1">
              <a:spcAft>
                <a:spcPts val="0"/>
              </a:spcAft>
              <a:buNone/>
              <a:defRPr/>
            </a:pPr>
            <a:r>
              <a:rPr lang="en-US" sz="2800" b="1" i="1" dirty="0" smtClean="0"/>
              <a:t>Use simple non-judgmental questioning techniques:</a:t>
            </a:r>
          </a:p>
          <a:p>
            <a:pPr eaLnBrk="1" fontAlgn="auto" hangingPunct="1">
              <a:spcAft>
                <a:spcPts val="0"/>
              </a:spcAft>
              <a:buFont typeface="Arial" pitchFamily="34" charset="0"/>
              <a:buChar char="•"/>
              <a:defRPr/>
            </a:pPr>
            <a:r>
              <a:rPr lang="en-US" sz="2800" dirty="0" smtClean="0"/>
              <a:t>“We know that one route for spread of HIV is through sharing of needles. Have you ever had any instance where you have had to use a syringe/ needle?” </a:t>
            </a:r>
          </a:p>
          <a:p>
            <a:pPr lvl="1" eaLnBrk="1" fontAlgn="auto" hangingPunct="1">
              <a:spcAft>
                <a:spcPts val="0"/>
              </a:spcAft>
              <a:buFont typeface="Arial" pitchFamily="34" charset="0"/>
              <a:buChar char="–"/>
              <a:defRPr/>
            </a:pPr>
            <a:r>
              <a:rPr lang="en-US" sz="2800" dirty="0" smtClean="0"/>
              <a:t>Follow with open-ended question: “Could you tell me more about that please?”</a:t>
            </a:r>
          </a:p>
          <a:p>
            <a:pPr eaLnBrk="1" fontAlgn="auto" hangingPunct="1">
              <a:spcAft>
                <a:spcPts val="0"/>
              </a:spcAft>
              <a:buFont typeface="Arial" pitchFamily="34" charset="0"/>
              <a:buChar char="•"/>
              <a:defRPr/>
            </a:pPr>
            <a:r>
              <a:rPr lang="en-US" sz="2800" dirty="0" smtClean="0"/>
              <a:t>“Some people like to smoke, some people like to inhale substances. They may use tobacco or sniff glue or use medical drugs in a combination form. Have you ever done anything like this?” </a:t>
            </a:r>
          </a:p>
        </p:txBody>
      </p:sp>
      <p:sp>
        <p:nvSpPr>
          <p:cNvPr id="4" name="Title 1"/>
          <p:cNvSpPr txBox="1">
            <a:spLocks/>
          </p:cNvSpPr>
          <p:nvPr/>
        </p:nvSpPr>
        <p:spPr bwMode="auto">
          <a:xfrm>
            <a:off x="533400" y="304800"/>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Risk Assessment: </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How to begin the conversation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algn="ct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Risk Assessment</a:t>
            </a:r>
          </a:p>
        </p:txBody>
      </p:sp>
      <p:sp>
        <p:nvSpPr>
          <p:cNvPr id="40963" name="Content Placeholder 2"/>
          <p:cNvSpPr>
            <a:spLocks noGrp="1"/>
          </p:cNvSpPr>
          <p:nvPr>
            <p:ph sz="half" idx="1"/>
          </p:nvPr>
        </p:nvSpPr>
        <p:spPr>
          <a:xfrm>
            <a:off x="457200" y="2209800"/>
            <a:ext cx="3810000" cy="2895600"/>
          </a:xfrm>
        </p:spPr>
        <p:txBody>
          <a:bodyPr/>
          <a:lstStyle/>
          <a:p>
            <a:pPr marL="0" indent="0" eaLnBrk="1" hangingPunct="1">
              <a:buFont typeface="Arial" charset="0"/>
              <a:buNone/>
            </a:pPr>
            <a:r>
              <a:rPr lang="en-US" sz="3200" dirty="0" smtClean="0"/>
              <a:t>Display a wall chart with pictures of different substances </a:t>
            </a:r>
          </a:p>
          <a:p>
            <a:pPr marL="0" indent="0" eaLnBrk="1" hangingPunct="1">
              <a:buFont typeface="Arial" charset="0"/>
              <a:buNone/>
            </a:pPr>
            <a:r>
              <a:rPr lang="en-US" sz="3200" dirty="0" smtClean="0"/>
              <a:t>Ask clients to point to the substances they use</a:t>
            </a:r>
          </a:p>
        </p:txBody>
      </p:sp>
      <p:pic>
        <p:nvPicPr>
          <p:cNvPr id="40964" name="Content Placeholder 4" descr="280.JPG"/>
          <p:cNvPicPr>
            <a:picLocks noGrp="1"/>
          </p:cNvPicPr>
          <p:nvPr>
            <p:ph sz="half" idx="2"/>
          </p:nvPr>
        </p:nvPicPr>
        <p:blipFill>
          <a:blip r:embed="rId3" cstate="print"/>
          <a:srcRect/>
          <a:stretch>
            <a:fillRect/>
          </a:stretch>
        </p:blipFill>
        <p:spPr>
          <a:xfrm rot="21163588">
            <a:off x="4267200" y="1981200"/>
            <a:ext cx="4267200" cy="3465513"/>
          </a:xfrm>
          <a:ln w="31750">
            <a:solidFill>
              <a:schemeClr val="tx1">
                <a:lumMod val="75000"/>
                <a:lumOff val="25000"/>
              </a:schemeClr>
            </a:solid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304800" y="0"/>
            <a:ext cx="4267200" cy="914400"/>
          </a:xfrm>
        </p:spPr>
        <p:txBody>
          <a:bodyPr/>
          <a:lstStyle/>
          <a:p>
            <a:pPr algn="ct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Risk Reduction</a:t>
            </a:r>
          </a:p>
        </p:txBody>
      </p:sp>
      <p:pic>
        <p:nvPicPr>
          <p:cNvPr id="41988" name="Content Placeholder 4"/>
          <p:cNvPicPr>
            <a:picLocks noGrp="1"/>
          </p:cNvPicPr>
          <p:nvPr>
            <p:ph sz="half" idx="2"/>
          </p:nvPr>
        </p:nvPicPr>
        <p:blipFill>
          <a:blip r:embed="rId3" cstate="print"/>
          <a:srcRect/>
          <a:stretch>
            <a:fillRect/>
          </a:stretch>
        </p:blipFill>
        <p:spPr>
          <a:xfrm>
            <a:off x="2514600" y="914400"/>
            <a:ext cx="6248400" cy="518160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600200"/>
          <a:ext cx="8229600" cy="3352800"/>
        </p:xfrm>
        <a:graphic>
          <a:graphicData uri="http://schemas.openxmlformats.org/drawingml/2006/table">
            <a:tbl>
              <a:tblPr firstRow="1" bandRow="1">
                <a:tableStyleId>{5C22544A-7EE6-4342-B048-85BDC9FD1C3A}</a:tableStyleId>
              </a:tblPr>
              <a:tblGrid>
                <a:gridCol w="2057400"/>
                <a:gridCol w="2057400"/>
                <a:gridCol w="2057400"/>
                <a:gridCol w="2057400"/>
              </a:tblGrid>
              <a:tr h="838200">
                <a:tc>
                  <a:txBody>
                    <a:bodyPr/>
                    <a:lstStyle/>
                    <a:p>
                      <a:pPr marL="0" marR="0" algn="just">
                        <a:lnSpc>
                          <a:spcPct val="115000"/>
                        </a:lnSpc>
                        <a:spcBef>
                          <a:spcPts val="0"/>
                        </a:spcBef>
                        <a:spcAft>
                          <a:spcPts val="1000"/>
                        </a:spcAft>
                      </a:pPr>
                      <a:r>
                        <a:rPr lang="en-US" sz="3200" b="1" dirty="0">
                          <a:latin typeface="Cambria"/>
                          <a:ea typeface="Calibri"/>
                          <a:cs typeface="Times New Roman"/>
                        </a:rPr>
                        <a:t>Round</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b="1" dirty="0" smtClean="0">
                          <a:latin typeface="Cambria"/>
                          <a:ea typeface="Calibri"/>
                          <a:cs typeface="Times New Roman"/>
                        </a:rPr>
                        <a:t>Trainee A</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b="1" dirty="0" smtClean="0">
                          <a:latin typeface="Cambria"/>
                          <a:ea typeface="Calibri"/>
                          <a:cs typeface="Times New Roman"/>
                        </a:rPr>
                        <a:t>Trainee</a:t>
                      </a:r>
                      <a:r>
                        <a:rPr lang="en-US" sz="3200" b="1" baseline="0" dirty="0" smtClean="0">
                          <a:latin typeface="Cambria"/>
                          <a:ea typeface="Calibri"/>
                          <a:cs typeface="Times New Roman"/>
                        </a:rPr>
                        <a:t> </a:t>
                      </a:r>
                      <a:r>
                        <a:rPr lang="en-US" sz="3200" b="1" dirty="0" smtClean="0">
                          <a:latin typeface="Cambria"/>
                          <a:ea typeface="Calibri"/>
                          <a:cs typeface="Times New Roman"/>
                        </a:rPr>
                        <a:t>B</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b="1" dirty="0" smtClean="0">
                          <a:latin typeface="Cambria"/>
                          <a:ea typeface="Calibri"/>
                          <a:cs typeface="Times New Roman"/>
                        </a:rPr>
                        <a:t>Trainee</a:t>
                      </a:r>
                      <a:r>
                        <a:rPr lang="en-US" sz="3200" b="1" baseline="0" dirty="0" smtClean="0">
                          <a:latin typeface="Cambria"/>
                          <a:ea typeface="Calibri"/>
                          <a:cs typeface="Times New Roman"/>
                        </a:rPr>
                        <a:t> </a:t>
                      </a:r>
                      <a:r>
                        <a:rPr lang="en-US" sz="3200" b="1" dirty="0" smtClean="0">
                          <a:latin typeface="Cambria"/>
                          <a:ea typeface="Calibri"/>
                          <a:cs typeface="Times New Roman"/>
                        </a:rPr>
                        <a:t>C</a:t>
                      </a:r>
                      <a:endParaRPr lang="en-US" sz="2800" dirty="0">
                        <a:latin typeface="Calibri"/>
                        <a:ea typeface="Calibri"/>
                        <a:cs typeface="Times New Roman"/>
                      </a:endParaRPr>
                    </a:p>
                  </a:txBody>
                  <a:tcPr marL="68580" marR="68580" marT="0" marB="0"/>
                </a:tc>
              </a:tr>
              <a:tr h="838200">
                <a:tc>
                  <a:txBody>
                    <a:bodyPr/>
                    <a:lstStyle/>
                    <a:p>
                      <a:pPr marL="0" marR="0" algn="just">
                        <a:lnSpc>
                          <a:spcPct val="115000"/>
                        </a:lnSpc>
                        <a:spcBef>
                          <a:spcPts val="0"/>
                        </a:spcBef>
                        <a:spcAft>
                          <a:spcPts val="1000"/>
                        </a:spcAft>
                      </a:pPr>
                      <a:r>
                        <a:rPr lang="en-US" sz="3200" dirty="0">
                          <a:latin typeface="Cambria"/>
                          <a:ea typeface="Calibri"/>
                          <a:cs typeface="Times New Roman"/>
                        </a:rPr>
                        <a:t>1</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a:latin typeface="Cambria"/>
                          <a:ea typeface="Calibri"/>
                          <a:cs typeface="Times New Roman"/>
                        </a:rPr>
                        <a:t>Client</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a:latin typeface="Cambria"/>
                          <a:ea typeface="Calibri"/>
                          <a:cs typeface="Times New Roman"/>
                        </a:rPr>
                        <a:t>Counsellor</a:t>
                      </a:r>
                      <a:endParaRPr lang="en-US" sz="280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a:latin typeface="Cambria"/>
                          <a:ea typeface="Calibri"/>
                          <a:cs typeface="Times New Roman"/>
                        </a:rPr>
                        <a:t>Observer</a:t>
                      </a:r>
                      <a:endParaRPr lang="en-US" sz="2800">
                        <a:latin typeface="Calibri"/>
                        <a:ea typeface="Calibri"/>
                        <a:cs typeface="Times New Roman"/>
                      </a:endParaRPr>
                    </a:p>
                  </a:txBody>
                  <a:tcPr marL="68580" marR="68580" marT="0" marB="0"/>
                </a:tc>
              </a:tr>
              <a:tr h="838200">
                <a:tc>
                  <a:txBody>
                    <a:bodyPr/>
                    <a:lstStyle/>
                    <a:p>
                      <a:pPr marL="0" marR="0" algn="just">
                        <a:lnSpc>
                          <a:spcPct val="115000"/>
                        </a:lnSpc>
                        <a:spcBef>
                          <a:spcPts val="0"/>
                        </a:spcBef>
                        <a:spcAft>
                          <a:spcPts val="1000"/>
                        </a:spcAft>
                      </a:pPr>
                      <a:r>
                        <a:rPr lang="en-US" sz="3200">
                          <a:latin typeface="Cambria"/>
                          <a:ea typeface="Calibri"/>
                          <a:cs typeface="Times New Roman"/>
                        </a:rPr>
                        <a:t>2</a:t>
                      </a:r>
                      <a:endParaRPr lang="en-US" sz="280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a:latin typeface="Cambria"/>
                          <a:ea typeface="Calibri"/>
                          <a:cs typeface="Times New Roman"/>
                        </a:rPr>
                        <a:t>Observer</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a:latin typeface="Cambria"/>
                          <a:ea typeface="Calibri"/>
                          <a:cs typeface="Times New Roman"/>
                        </a:rPr>
                        <a:t>Client</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a:latin typeface="Cambria"/>
                          <a:ea typeface="Calibri"/>
                          <a:cs typeface="Times New Roman"/>
                        </a:rPr>
                        <a:t>Counsellor</a:t>
                      </a:r>
                      <a:endParaRPr lang="en-US" sz="2800">
                        <a:latin typeface="Calibri"/>
                        <a:ea typeface="Calibri"/>
                        <a:cs typeface="Times New Roman"/>
                      </a:endParaRPr>
                    </a:p>
                  </a:txBody>
                  <a:tcPr marL="68580" marR="68580" marT="0" marB="0"/>
                </a:tc>
              </a:tr>
              <a:tr h="838200">
                <a:tc>
                  <a:txBody>
                    <a:bodyPr/>
                    <a:lstStyle/>
                    <a:p>
                      <a:pPr marL="0" marR="0" algn="just">
                        <a:lnSpc>
                          <a:spcPct val="115000"/>
                        </a:lnSpc>
                        <a:spcBef>
                          <a:spcPts val="0"/>
                        </a:spcBef>
                        <a:spcAft>
                          <a:spcPts val="1000"/>
                        </a:spcAft>
                      </a:pPr>
                      <a:r>
                        <a:rPr lang="en-US" sz="3200">
                          <a:latin typeface="Cambria"/>
                          <a:ea typeface="Calibri"/>
                          <a:cs typeface="Times New Roman"/>
                        </a:rPr>
                        <a:t>3</a:t>
                      </a:r>
                      <a:endParaRPr lang="en-US" sz="280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a:latin typeface="Cambria"/>
                          <a:ea typeface="Calibri"/>
                          <a:cs typeface="Times New Roman"/>
                        </a:rPr>
                        <a:t>Counsellor</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a:latin typeface="Cambria"/>
                          <a:ea typeface="Calibri"/>
                          <a:cs typeface="Times New Roman"/>
                        </a:rPr>
                        <a:t>Observer</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a:latin typeface="Cambria"/>
                          <a:ea typeface="Calibri"/>
                          <a:cs typeface="Times New Roman"/>
                        </a:rPr>
                        <a:t>Client</a:t>
                      </a:r>
                      <a:endParaRPr lang="en-US" sz="2800" dirty="0">
                        <a:latin typeface="Calibri"/>
                        <a:ea typeface="Calibri"/>
                        <a:cs typeface="Times New Roman"/>
                      </a:endParaRPr>
                    </a:p>
                  </a:txBody>
                  <a:tcPr marL="68580" marR="68580" marT="0" marB="0"/>
                </a:tc>
              </a:tr>
            </a:tbl>
          </a:graphicData>
        </a:graphic>
      </p:graphicFrame>
      <p:sp>
        <p:nvSpPr>
          <p:cNvPr id="8" name="Title 3"/>
          <p:cNvSpPr>
            <a:spLocks noGrp="1"/>
          </p:cNvSpPr>
          <p:nvPr>
            <p:ph type="title"/>
          </p:nvPr>
        </p:nvSpPr>
        <p:spPr>
          <a:xfrm>
            <a:off x="2133600" y="274638"/>
            <a:ext cx="6553200" cy="1096962"/>
          </a:xfrm>
        </p:spPr>
        <p:txBody>
          <a:bodyPr>
            <a:noAutofit/>
          </a:bodyPr>
          <a:lstStyle/>
          <a:p>
            <a:pPr lvl="1" eaLnBrk="1" fontAlgn="auto" hangingPunct="1">
              <a:spcAft>
                <a:spcPts val="0"/>
              </a:spcAft>
              <a:defRPr/>
            </a:pPr>
            <a:r>
              <a:rPr lang="en-IN" b="1" kern="1200" dirty="0">
                <a:solidFill>
                  <a:schemeClr val="tx1"/>
                </a:solidFill>
                <a:effectLst>
                  <a:outerShdw blurRad="38100" dist="38100" dir="2700000" algn="tl">
                    <a:srgbClr val="000000">
                      <a:alpha val="43137"/>
                    </a:srgbClr>
                  </a:outerShdw>
                </a:effectLst>
                <a:latin typeface="+mj-lt"/>
                <a:ea typeface="+mj-ea"/>
                <a:cs typeface="+mj-cs"/>
              </a:rPr>
              <a:t>ACTIVITY </a:t>
            </a:r>
            <a:r>
              <a:rPr lang="en-IN" b="1" kern="1200" dirty="0" smtClean="0">
                <a:solidFill>
                  <a:schemeClr val="tx1"/>
                </a:solidFill>
                <a:effectLst>
                  <a:outerShdw blurRad="38100" dist="38100" dir="2700000" algn="tl">
                    <a:srgbClr val="000000">
                      <a:alpha val="43137"/>
                    </a:srgbClr>
                  </a:outerShdw>
                </a:effectLst>
                <a:latin typeface="+mj-lt"/>
                <a:ea typeface="+mj-ea"/>
                <a:cs typeface="+mj-cs"/>
              </a:rPr>
              <a:t>3: Triad Counselling Practice</a:t>
            </a:r>
            <a:endParaRPr lang="en-IN" b="1" kern="1200" dirty="0">
              <a:solidFill>
                <a:schemeClr val="tx1"/>
              </a:solidFill>
              <a:effectLst>
                <a:outerShdw blurRad="38100" dist="38100" dir="2700000" algn="tl">
                  <a:srgbClr val="000000">
                    <a:alpha val="43137"/>
                  </a:srgbClr>
                </a:outerShdw>
              </a:effectLst>
              <a:latin typeface="+mj-lt"/>
              <a:ea typeface="+mj-ea"/>
              <a:cs typeface="+mj-cs"/>
            </a:endParaRPr>
          </a:p>
        </p:txBody>
      </p:sp>
      <p:pic>
        <p:nvPicPr>
          <p:cNvPr id="9" name="Picture 6"/>
          <p:cNvPicPr>
            <a:picLocks noChangeAspect="1" noChangeArrowheads="1"/>
          </p:cNvPicPr>
          <p:nvPr/>
        </p:nvPicPr>
        <p:blipFill>
          <a:blip r:embed="rId3" cstate="print"/>
          <a:srcRect/>
          <a:stretch>
            <a:fillRect/>
          </a:stretch>
        </p:blipFill>
        <p:spPr bwMode="auto">
          <a:xfrm>
            <a:off x="152400" y="381000"/>
            <a:ext cx="1963738" cy="1066800"/>
          </a:xfrm>
          <a:prstGeom prst="rect">
            <a:avLst/>
          </a:prstGeom>
          <a:noFill/>
          <a:ln w="9525">
            <a:noFill/>
            <a:miter lim="800000"/>
            <a:headEnd/>
            <a:tailEnd/>
          </a:ln>
        </p:spPr>
      </p:pic>
      <p:sp>
        <p:nvSpPr>
          <p:cNvPr id="10" name="TextBox 9"/>
          <p:cNvSpPr txBox="1"/>
          <p:nvPr/>
        </p:nvSpPr>
        <p:spPr>
          <a:xfrm>
            <a:off x="609600" y="5562600"/>
            <a:ext cx="7696200" cy="369332"/>
          </a:xfrm>
          <a:prstGeom prst="rect">
            <a:avLst/>
          </a:prstGeom>
          <a:noFill/>
        </p:spPr>
        <p:txBody>
          <a:bodyPr wrap="square" rtlCol="0">
            <a:spAutoFit/>
          </a:bodyPr>
          <a:lstStyle/>
          <a:p>
            <a:r>
              <a:rPr lang="en-US" b="1" dirty="0" smtClean="0"/>
              <a:t>Each practice is about 10 minutes. The trainer will give instructions.</a:t>
            </a:r>
            <a:endParaRPr lang="en-US"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438400"/>
            <a:ext cx="8001000" cy="3810000"/>
          </a:xfrm>
        </p:spPr>
        <p:txBody>
          <a:bodyPr>
            <a:normAutofit/>
          </a:bodyPr>
          <a:lstStyle/>
          <a:p>
            <a:pPr marL="971550" lvl="1" indent="-514350">
              <a:buFont typeface="+mj-lt"/>
              <a:buAutoNum type="arabicPeriod"/>
            </a:pPr>
            <a:r>
              <a:rPr lang="en-US" sz="3200" dirty="0" smtClean="0"/>
              <a:t>How did you feel about the situation as a client?</a:t>
            </a:r>
          </a:p>
          <a:p>
            <a:pPr marL="971550" lvl="1" indent="-514350">
              <a:buFont typeface="+mj-lt"/>
              <a:buAutoNum type="arabicPeriod"/>
            </a:pPr>
            <a:r>
              <a:rPr lang="en-US" sz="3200" dirty="0" smtClean="0"/>
              <a:t>How did you feel about the situation as a counsellor?</a:t>
            </a:r>
          </a:p>
          <a:p>
            <a:pPr marL="971550" lvl="1" indent="-514350">
              <a:buFont typeface="+mj-lt"/>
              <a:buAutoNum type="arabicPeriod"/>
            </a:pPr>
            <a:r>
              <a:rPr lang="en-US" sz="3200" dirty="0" smtClean="0"/>
              <a:t>What important clues did the client mention?</a:t>
            </a:r>
          </a:p>
          <a:p>
            <a:pPr marL="971550" lvl="1" indent="-514350">
              <a:buFont typeface="+mj-lt"/>
              <a:buAutoNum type="arabicPeriod"/>
            </a:pPr>
            <a:r>
              <a:rPr lang="en-US" sz="3200" dirty="0" smtClean="0"/>
              <a:t>What useful strategies did the counsellor use?</a:t>
            </a:r>
          </a:p>
        </p:txBody>
      </p:sp>
      <p:sp>
        <p:nvSpPr>
          <p:cNvPr id="5" name="Title 3"/>
          <p:cNvSpPr>
            <a:spLocks noGrp="1"/>
          </p:cNvSpPr>
          <p:nvPr>
            <p:ph type="title"/>
          </p:nvPr>
        </p:nvSpPr>
        <p:spPr>
          <a:xfrm>
            <a:off x="2133600" y="274638"/>
            <a:ext cx="6553200" cy="1782762"/>
          </a:xfrm>
        </p:spPr>
        <p:txBody>
          <a:bodyPr>
            <a:noAutofit/>
          </a:bodyPr>
          <a:lstStyle/>
          <a:p>
            <a:pPr lvl="1" eaLnBrk="1" fontAlgn="auto" hangingPunct="1">
              <a:spcAft>
                <a:spcPts val="0"/>
              </a:spcAft>
              <a:defRPr/>
            </a:pPr>
            <a:r>
              <a:rPr lang="en-IN" b="1" kern="1200" dirty="0">
                <a:solidFill>
                  <a:schemeClr val="tx1"/>
                </a:solidFill>
                <a:effectLst>
                  <a:outerShdw blurRad="38100" dist="38100" dir="2700000" algn="tl">
                    <a:srgbClr val="000000">
                      <a:alpha val="43137"/>
                    </a:srgbClr>
                  </a:outerShdw>
                </a:effectLst>
                <a:latin typeface="+mj-lt"/>
                <a:ea typeface="+mj-ea"/>
                <a:cs typeface="+mj-cs"/>
              </a:rPr>
              <a:t>ACTIVITY </a:t>
            </a:r>
            <a:r>
              <a:rPr lang="en-IN" b="1" kern="1200" dirty="0" smtClean="0">
                <a:solidFill>
                  <a:schemeClr val="tx1"/>
                </a:solidFill>
                <a:effectLst>
                  <a:outerShdw blurRad="38100" dist="38100" dir="2700000" algn="tl">
                    <a:srgbClr val="000000">
                      <a:alpha val="43137"/>
                    </a:srgbClr>
                  </a:outerShdw>
                </a:effectLst>
                <a:latin typeface="+mj-lt"/>
                <a:ea typeface="+mj-ea"/>
                <a:cs typeface="+mj-cs"/>
              </a:rPr>
              <a:t>3: </a:t>
            </a:r>
            <a:br>
              <a:rPr lang="en-IN" b="1" kern="1200" dirty="0" smtClean="0">
                <a:solidFill>
                  <a:schemeClr val="tx1"/>
                </a:solidFill>
                <a:effectLst>
                  <a:outerShdw blurRad="38100" dist="38100" dir="2700000" algn="tl">
                    <a:srgbClr val="000000">
                      <a:alpha val="43137"/>
                    </a:srgbClr>
                  </a:outerShdw>
                </a:effectLst>
                <a:latin typeface="+mj-lt"/>
                <a:ea typeface="+mj-ea"/>
                <a:cs typeface="+mj-cs"/>
              </a:rPr>
            </a:br>
            <a:r>
              <a:rPr lang="en-IN" b="1" kern="1200" dirty="0" smtClean="0">
                <a:solidFill>
                  <a:schemeClr val="tx1"/>
                </a:solidFill>
                <a:effectLst>
                  <a:outerShdw blurRad="38100" dist="38100" dir="2700000" algn="tl">
                    <a:srgbClr val="000000">
                      <a:alpha val="43137"/>
                    </a:srgbClr>
                  </a:outerShdw>
                </a:effectLst>
                <a:latin typeface="+mj-lt"/>
                <a:ea typeface="+mj-ea"/>
                <a:cs typeface="+mj-cs"/>
              </a:rPr>
              <a:t>Triad Counselling Practice</a:t>
            </a:r>
            <a:br>
              <a:rPr lang="en-IN" b="1" kern="1200" dirty="0" smtClean="0">
                <a:solidFill>
                  <a:schemeClr val="tx1"/>
                </a:solidFill>
                <a:effectLst>
                  <a:outerShdw blurRad="38100" dist="38100" dir="2700000" algn="tl">
                    <a:srgbClr val="000000">
                      <a:alpha val="43137"/>
                    </a:srgbClr>
                  </a:outerShdw>
                </a:effectLst>
                <a:latin typeface="+mj-lt"/>
                <a:ea typeface="+mj-ea"/>
                <a:cs typeface="+mj-cs"/>
              </a:rPr>
            </a:br>
            <a:r>
              <a:rPr lang="en-IN" b="1" kern="1200" dirty="0" smtClean="0">
                <a:solidFill>
                  <a:schemeClr val="tx1"/>
                </a:solidFill>
                <a:effectLst>
                  <a:outerShdw blurRad="38100" dist="38100" dir="2700000" algn="tl">
                    <a:srgbClr val="000000">
                      <a:alpha val="43137"/>
                    </a:srgbClr>
                  </a:outerShdw>
                </a:effectLst>
                <a:latin typeface="+mj-lt"/>
                <a:ea typeface="+mj-ea"/>
                <a:cs typeface="+mj-cs"/>
              </a:rPr>
              <a:t>Debriefing Questions</a:t>
            </a:r>
            <a:endParaRPr lang="en-IN" b="1" kern="1200" dirty="0">
              <a:solidFill>
                <a:schemeClr val="tx1"/>
              </a:solidFill>
              <a:effectLst>
                <a:outerShdw blurRad="38100" dist="38100" dir="2700000" algn="tl">
                  <a:srgbClr val="000000">
                    <a:alpha val="43137"/>
                  </a:srgbClr>
                </a:outerShdw>
              </a:effectLst>
              <a:latin typeface="+mj-lt"/>
              <a:ea typeface="+mj-ea"/>
              <a:cs typeface="+mj-cs"/>
            </a:endParaRPr>
          </a:p>
        </p:txBody>
      </p:sp>
      <p:pic>
        <p:nvPicPr>
          <p:cNvPr id="6" name="Picture 6"/>
          <p:cNvPicPr>
            <a:picLocks noChangeAspect="1" noChangeArrowheads="1"/>
          </p:cNvPicPr>
          <p:nvPr/>
        </p:nvPicPr>
        <p:blipFill>
          <a:blip r:embed="rId3" cstate="print"/>
          <a:srcRect/>
          <a:stretch>
            <a:fillRect/>
          </a:stretch>
        </p:blipFill>
        <p:spPr bwMode="auto">
          <a:xfrm>
            <a:off x="152400" y="381000"/>
            <a:ext cx="1963738"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096962"/>
          </a:xfrm>
        </p:spPr>
        <p:txBody>
          <a:bodyPr>
            <a:normAutofit/>
          </a:bodyPr>
          <a:lstStyle/>
          <a:p>
            <a:pPr algn="ct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Summing Up</a:t>
            </a:r>
            <a:endParaRPr lang="en-IN" b="1" dirty="0" smtClean="0">
              <a:solidFill>
                <a:schemeClr val="tx1"/>
              </a:solidFill>
              <a:effectLst>
                <a:outerShdw blurRad="38100" dist="38100" dir="2700000" algn="tl">
                  <a:srgbClr val="000000">
                    <a:alpha val="43137"/>
                  </a:srgbClr>
                </a:outerShdw>
              </a:effectLst>
            </a:endParaRPr>
          </a:p>
        </p:txBody>
      </p:sp>
      <p:sp>
        <p:nvSpPr>
          <p:cNvPr id="4" name="Horizontal Scroll 3"/>
          <p:cNvSpPr/>
          <p:nvPr/>
        </p:nvSpPr>
        <p:spPr>
          <a:xfrm>
            <a:off x="685800" y="1143000"/>
            <a:ext cx="8001000" cy="5486400"/>
          </a:xfrm>
          <a:prstGeom prst="horizontalScroll">
            <a:avLst/>
          </a:prstGeom>
          <a:solidFill>
            <a:schemeClr val="accent1">
              <a:lumMod val="20000"/>
              <a:lumOff val="80000"/>
            </a:schemeClr>
          </a:solid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2400" b="1" dirty="0" smtClean="0">
                <a:solidFill>
                  <a:schemeClr val="tx1"/>
                </a:solidFill>
              </a:rPr>
              <a:t>It is important for the counsellor to demonstrate a non-judgmental attitude: Rather than scold clients for inability to use a condom consistently, or unwillingness to do so, the counsellor should explore the reasons, and present a balanced view of the risks and advantages of sticking with the current behaviour versus changing it towards less risky practices</a:t>
            </a:r>
            <a:r>
              <a:rPr lang="en-US" sz="2400" dirty="0" smtClean="0">
                <a:solidFill>
                  <a:schemeClr val="tx1"/>
                </a:solidFill>
              </a:rPr>
              <a:t>.</a:t>
            </a:r>
          </a:p>
          <a:p>
            <a:r>
              <a:rPr lang="en-US" sz="2400" b="1" dirty="0" smtClean="0">
                <a:solidFill>
                  <a:schemeClr val="tx1"/>
                </a:solidFill>
              </a:rPr>
              <a:t> </a:t>
            </a:r>
          </a:p>
          <a:p>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73162"/>
          </a:xfrm>
        </p:spPr>
        <p:txBody>
          <a:bodyPr>
            <a:noAutofit/>
          </a:bodyPr>
          <a:lstStyle/>
          <a:p>
            <a:pPr lvl="1" eaLnBrk="1" fontAlgn="auto" hangingPunct="1">
              <a:spcAft>
                <a:spcPts val="0"/>
              </a:spcAft>
              <a:defRPr/>
            </a:pPr>
            <a:r>
              <a:rPr lang="en-US" b="1" kern="1200" dirty="0">
                <a:solidFill>
                  <a:schemeClr val="tx1"/>
                </a:solidFill>
                <a:effectLst>
                  <a:outerShdw blurRad="38100" dist="38100" dir="2700000" algn="tl">
                    <a:srgbClr val="000000">
                      <a:alpha val="43137"/>
                    </a:srgbClr>
                  </a:outerShdw>
                </a:effectLst>
                <a:latin typeface="+mj-lt"/>
                <a:ea typeface="+mj-ea"/>
                <a:cs typeface="+mj-cs"/>
              </a:rPr>
              <a:t>Objectives</a:t>
            </a:r>
          </a:p>
        </p:txBody>
      </p:sp>
      <p:sp>
        <p:nvSpPr>
          <p:cNvPr id="9219" name="Content Placeholder 2"/>
          <p:cNvSpPr>
            <a:spLocks noGrp="1"/>
          </p:cNvSpPr>
          <p:nvPr>
            <p:ph sz="quarter" idx="1"/>
          </p:nvPr>
        </p:nvSpPr>
        <p:spPr>
          <a:xfrm>
            <a:off x="838200" y="1676400"/>
            <a:ext cx="7848600" cy="4343400"/>
          </a:xfrm>
        </p:spPr>
        <p:txBody>
          <a:bodyPr>
            <a:normAutofit/>
          </a:bodyPr>
          <a:lstStyle/>
          <a:p>
            <a:pPr marL="111125" indent="-28575" eaLnBrk="1" fontAlgn="auto" hangingPunct="1">
              <a:spcBef>
                <a:spcPts val="580"/>
              </a:spcBef>
              <a:spcAft>
                <a:spcPts val="0"/>
              </a:spcAft>
              <a:buFont typeface="Wingdings 2" pitchFamily="18" charset="2"/>
              <a:buNone/>
              <a:defRPr/>
            </a:pPr>
            <a:r>
              <a:rPr lang="en-US" dirty="0" smtClean="0"/>
              <a:t>At the end of this session, participants will be able to</a:t>
            </a:r>
          </a:p>
          <a:p>
            <a:pPr marL="457200" indent="-457200" eaLnBrk="1" fontAlgn="auto" hangingPunct="1">
              <a:spcBef>
                <a:spcPts val="580"/>
              </a:spcBef>
              <a:spcAft>
                <a:spcPts val="0"/>
              </a:spcAft>
              <a:buFont typeface="Wingdings" pitchFamily="2" charset="2"/>
              <a:buChar char="Ø"/>
              <a:defRPr/>
            </a:pPr>
            <a:r>
              <a:rPr lang="en-US" dirty="0" smtClean="0"/>
              <a:t>Describe the type of drug-use </a:t>
            </a:r>
            <a:r>
              <a:rPr lang="en-US" dirty="0" err="1" smtClean="0"/>
              <a:t>behaviours</a:t>
            </a:r>
            <a:r>
              <a:rPr lang="en-US" dirty="0" smtClean="0"/>
              <a:t> that are visible among IDUs</a:t>
            </a:r>
          </a:p>
          <a:p>
            <a:pPr marL="457200" indent="-457200" eaLnBrk="1" fontAlgn="auto" hangingPunct="1">
              <a:spcBef>
                <a:spcPts val="580"/>
              </a:spcBef>
              <a:spcAft>
                <a:spcPts val="0"/>
              </a:spcAft>
              <a:buFont typeface="Wingdings" pitchFamily="2" charset="2"/>
              <a:buChar char="Ø"/>
              <a:defRPr/>
            </a:pPr>
            <a:r>
              <a:rPr lang="en-US" dirty="0" smtClean="0"/>
              <a:t>Describe the type of sexual </a:t>
            </a:r>
            <a:r>
              <a:rPr lang="en-US" dirty="0" err="1" smtClean="0"/>
              <a:t>behaviours</a:t>
            </a:r>
            <a:r>
              <a:rPr lang="en-US" dirty="0" smtClean="0"/>
              <a:t> that are visible among IDUs</a:t>
            </a:r>
          </a:p>
          <a:p>
            <a:pPr marL="457200" indent="-457200" eaLnBrk="1" fontAlgn="auto" hangingPunct="1">
              <a:spcBef>
                <a:spcPts val="580"/>
              </a:spcBef>
              <a:spcAft>
                <a:spcPts val="0"/>
              </a:spcAft>
              <a:buFont typeface="Wingdings" pitchFamily="2" charset="2"/>
              <a:buChar char="Ø"/>
              <a:defRPr/>
            </a:pPr>
            <a:r>
              <a:rPr lang="en-US" dirty="0" smtClean="0"/>
              <a:t>Demonstrate skills of risk assessment and risk reduction for IDUs</a:t>
            </a:r>
          </a:p>
          <a:p>
            <a:pPr marL="457200" indent="-457200" eaLnBrk="1" fontAlgn="auto" hangingPunct="1">
              <a:spcBef>
                <a:spcPts val="580"/>
              </a:spcBef>
              <a:spcAft>
                <a:spcPts val="0"/>
              </a:spcAft>
              <a:buNone/>
              <a:defRPr/>
            </a:pPr>
            <a:endParaRPr lang="en-IN"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33600" y="274638"/>
            <a:ext cx="6553200" cy="1096962"/>
          </a:xfrm>
        </p:spPr>
        <p:txBody>
          <a:bodyPr>
            <a:noAutofit/>
          </a:bodyPr>
          <a:lstStyle/>
          <a:p>
            <a:pPr lvl="1" eaLnBrk="1" fontAlgn="auto" hangingPunct="1">
              <a:spcAft>
                <a:spcPts val="0"/>
              </a:spcAft>
              <a:defRPr/>
            </a:pPr>
            <a:r>
              <a:rPr lang="en-IN" b="1" kern="1200" dirty="0">
                <a:solidFill>
                  <a:schemeClr val="tx1"/>
                </a:solidFill>
                <a:effectLst>
                  <a:outerShdw blurRad="38100" dist="38100" dir="2700000" algn="tl">
                    <a:srgbClr val="000000">
                      <a:alpha val="43137"/>
                    </a:srgbClr>
                  </a:outerShdw>
                </a:effectLst>
                <a:latin typeface="+mj-lt"/>
                <a:ea typeface="+mj-ea"/>
                <a:cs typeface="+mj-cs"/>
              </a:rPr>
              <a:t>ACTIVITY </a:t>
            </a:r>
            <a:r>
              <a:rPr lang="en-IN" b="1" kern="1200" dirty="0" smtClean="0">
                <a:solidFill>
                  <a:schemeClr val="tx1"/>
                </a:solidFill>
                <a:effectLst>
                  <a:outerShdw blurRad="38100" dist="38100" dir="2700000" algn="tl">
                    <a:srgbClr val="000000">
                      <a:alpha val="43137"/>
                    </a:srgbClr>
                  </a:outerShdw>
                </a:effectLst>
                <a:latin typeface="+mj-lt"/>
                <a:ea typeface="+mj-ea"/>
                <a:cs typeface="+mj-cs"/>
              </a:rPr>
              <a:t>1</a:t>
            </a:r>
            <a:endParaRPr lang="en-IN" b="1" kern="1200" dirty="0">
              <a:solidFill>
                <a:schemeClr val="tx1"/>
              </a:solidFill>
              <a:effectLst>
                <a:outerShdw blurRad="38100" dist="38100" dir="2700000" algn="tl">
                  <a:srgbClr val="000000">
                    <a:alpha val="43137"/>
                  </a:srgbClr>
                </a:outerShdw>
              </a:effectLst>
              <a:latin typeface="+mj-lt"/>
              <a:ea typeface="+mj-ea"/>
              <a:cs typeface="+mj-cs"/>
            </a:endParaRPr>
          </a:p>
        </p:txBody>
      </p:sp>
      <p:sp>
        <p:nvSpPr>
          <p:cNvPr id="5" name="Content Placeholder 4"/>
          <p:cNvSpPr>
            <a:spLocks noGrp="1"/>
          </p:cNvSpPr>
          <p:nvPr>
            <p:ph sz="quarter" idx="1"/>
          </p:nvPr>
        </p:nvSpPr>
        <p:spPr>
          <a:xfrm>
            <a:off x="762000" y="2438400"/>
            <a:ext cx="7924800" cy="3581400"/>
          </a:xfrm>
        </p:spPr>
        <p:txBody>
          <a:bodyPr>
            <a:normAutofit/>
          </a:bodyPr>
          <a:lstStyle/>
          <a:p>
            <a:pPr marL="857250" indent="-857250">
              <a:buNone/>
            </a:pPr>
            <a:r>
              <a:rPr lang="en-US" sz="3600" dirty="0" smtClean="0"/>
              <a:t>Q.1.	Why do people take drugs?</a:t>
            </a:r>
          </a:p>
          <a:p>
            <a:pPr marL="857250" indent="-857250">
              <a:buNone/>
            </a:pPr>
            <a:endParaRPr lang="en-US" sz="3600" dirty="0" smtClean="0"/>
          </a:p>
          <a:p>
            <a:pPr marL="857250" indent="-857250">
              <a:buNone/>
            </a:pPr>
            <a:r>
              <a:rPr lang="en-US" sz="3200" b="1" dirty="0" smtClean="0"/>
              <a:t>Time for participants to speak</a:t>
            </a:r>
          </a:p>
          <a:p>
            <a:pPr marL="857250" indent="-857250">
              <a:buNone/>
            </a:pPr>
            <a:endParaRPr lang="en-US" sz="2900" dirty="0" smtClean="0"/>
          </a:p>
        </p:txBody>
      </p:sp>
      <p:pic>
        <p:nvPicPr>
          <p:cNvPr id="9220" name="Picture 6"/>
          <p:cNvPicPr>
            <a:picLocks noChangeAspect="1" noChangeArrowheads="1"/>
          </p:cNvPicPr>
          <p:nvPr/>
        </p:nvPicPr>
        <p:blipFill>
          <a:blip r:embed="rId3" cstate="print"/>
          <a:srcRect/>
          <a:stretch>
            <a:fillRect/>
          </a:stretch>
        </p:blipFill>
        <p:spPr bwMode="auto">
          <a:xfrm>
            <a:off x="152400" y="381000"/>
            <a:ext cx="1963738" cy="1066800"/>
          </a:xfrm>
          <a:prstGeom prst="rect">
            <a:avLst/>
          </a:prstGeom>
          <a:noFill/>
          <a:ln w="9525">
            <a:noFill/>
            <a:miter lim="800000"/>
            <a:headEnd/>
            <a:tailEnd/>
          </a:ln>
        </p:spPr>
      </p:pic>
      <p:sp>
        <p:nvSpPr>
          <p:cNvPr id="9221" name="Rectangle 6"/>
          <p:cNvSpPr>
            <a:spLocks noChangeArrowheads="1"/>
          </p:cNvSpPr>
          <p:nvPr/>
        </p:nvSpPr>
        <p:spPr bwMode="auto">
          <a:xfrm>
            <a:off x="1143000" y="1524000"/>
            <a:ext cx="6705600" cy="646113"/>
          </a:xfrm>
          <a:prstGeom prst="rect">
            <a:avLst/>
          </a:prstGeom>
          <a:noFill/>
          <a:ln w="9525">
            <a:noFill/>
            <a:miter lim="800000"/>
            <a:headEnd/>
            <a:tailEnd/>
          </a:ln>
        </p:spPr>
        <p:txBody>
          <a:bodyPr>
            <a:spAutoFit/>
          </a:bodyPr>
          <a:lstStyle/>
          <a:p>
            <a:pPr algn="ctr"/>
            <a:r>
              <a:rPr lang="en-US" sz="3600" b="1" dirty="0" smtClean="0"/>
              <a:t>Brainstorm</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21"/>
                                        </p:tgtEl>
                                        <p:attrNameLst>
                                          <p:attrName>style.visibility</p:attrName>
                                        </p:attrNameLst>
                                      </p:cBhvr>
                                      <p:to>
                                        <p:strVal val="visible"/>
                                      </p:to>
                                    </p:set>
                                  </p:childTnLst>
                                </p:cTn>
                              </p:par>
                              <p:par>
                                <p:cTn id="11" presetID="2" presetClass="entr" presetSubtype="4" fill="hold"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2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33600" y="274638"/>
            <a:ext cx="6553200" cy="1096962"/>
          </a:xfrm>
        </p:spPr>
        <p:txBody>
          <a:bodyPr>
            <a:noAutofit/>
          </a:bodyPr>
          <a:lstStyle/>
          <a:p>
            <a:pPr lvl="1" eaLnBrk="1" fontAlgn="auto" hangingPunct="1">
              <a:spcAft>
                <a:spcPts val="0"/>
              </a:spcAft>
              <a:defRPr/>
            </a:pPr>
            <a:r>
              <a:rPr lang="en-IN" b="1" kern="1200" dirty="0" smtClean="0">
                <a:solidFill>
                  <a:schemeClr val="tx1"/>
                </a:solidFill>
                <a:effectLst>
                  <a:outerShdw blurRad="38100" dist="38100" dir="2700000" algn="tl">
                    <a:srgbClr val="000000">
                      <a:alpha val="43137"/>
                    </a:srgbClr>
                  </a:outerShdw>
                </a:effectLst>
                <a:latin typeface="+mj-lt"/>
                <a:ea typeface="+mj-ea"/>
                <a:cs typeface="+mj-cs"/>
              </a:rPr>
              <a:t>OPTIONAL ACTIVITY 2</a:t>
            </a:r>
            <a:endParaRPr lang="en-IN" b="1" kern="1200" dirty="0">
              <a:solidFill>
                <a:schemeClr val="tx1"/>
              </a:solidFill>
              <a:effectLst>
                <a:outerShdw blurRad="38100" dist="38100" dir="2700000" algn="tl">
                  <a:srgbClr val="000000">
                    <a:alpha val="43137"/>
                  </a:srgbClr>
                </a:outerShdw>
              </a:effectLst>
              <a:latin typeface="+mj-lt"/>
              <a:ea typeface="+mj-ea"/>
              <a:cs typeface="+mj-cs"/>
            </a:endParaRPr>
          </a:p>
        </p:txBody>
      </p:sp>
      <p:pic>
        <p:nvPicPr>
          <p:cNvPr id="9220" name="Picture 6"/>
          <p:cNvPicPr>
            <a:picLocks noChangeAspect="1" noChangeArrowheads="1"/>
          </p:cNvPicPr>
          <p:nvPr/>
        </p:nvPicPr>
        <p:blipFill>
          <a:blip r:embed="rId3" cstate="print"/>
          <a:srcRect/>
          <a:stretch>
            <a:fillRect/>
          </a:stretch>
        </p:blipFill>
        <p:spPr bwMode="auto">
          <a:xfrm>
            <a:off x="152400" y="381000"/>
            <a:ext cx="1963738" cy="1066800"/>
          </a:xfrm>
          <a:prstGeom prst="rect">
            <a:avLst/>
          </a:prstGeom>
          <a:noFill/>
          <a:ln w="9525">
            <a:noFill/>
            <a:miter lim="800000"/>
            <a:headEnd/>
            <a:tailEnd/>
          </a:ln>
        </p:spPr>
      </p:pic>
      <p:sp>
        <p:nvSpPr>
          <p:cNvPr id="9221" name="Rectangle 6"/>
          <p:cNvSpPr>
            <a:spLocks noChangeArrowheads="1"/>
          </p:cNvSpPr>
          <p:nvPr/>
        </p:nvSpPr>
        <p:spPr bwMode="auto">
          <a:xfrm>
            <a:off x="1143000" y="1524000"/>
            <a:ext cx="6705600" cy="923330"/>
          </a:xfrm>
          <a:prstGeom prst="rect">
            <a:avLst/>
          </a:prstGeom>
          <a:noFill/>
          <a:ln w="9525">
            <a:noFill/>
            <a:miter lim="800000"/>
            <a:headEnd/>
            <a:tailEnd/>
          </a:ln>
        </p:spPr>
        <p:txBody>
          <a:bodyPr>
            <a:spAutoFit/>
          </a:bodyPr>
          <a:lstStyle/>
          <a:p>
            <a:pPr algn="ctr"/>
            <a:r>
              <a:rPr lang="en-US" sz="5400" b="1" dirty="0" smtClean="0"/>
              <a:t>Why is it so?</a:t>
            </a:r>
            <a:endParaRPr lang="en-US"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2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lvl="1" eaLnBrk="1" fontAlgn="auto" hangingPunct="1">
              <a:spcAft>
                <a:spcPts val="0"/>
              </a:spcAft>
              <a:defRPr/>
            </a:pPr>
            <a:r>
              <a:rPr lang="en-US" b="1" kern="1200" dirty="0" smtClean="0">
                <a:solidFill>
                  <a:schemeClr val="tx1"/>
                </a:solidFill>
                <a:effectLst>
                  <a:outerShdw blurRad="38100" dist="38100" dir="2700000" algn="tl">
                    <a:srgbClr val="000000">
                      <a:alpha val="43137"/>
                    </a:srgbClr>
                  </a:outerShdw>
                </a:effectLst>
                <a:latin typeface="+mj-lt"/>
                <a:ea typeface="+mj-ea"/>
                <a:cs typeface="+mj-cs"/>
              </a:rPr>
              <a:t>Why do people take drugs?</a:t>
            </a:r>
          </a:p>
        </p:txBody>
      </p:sp>
      <p:sp>
        <p:nvSpPr>
          <p:cNvPr id="26627" name="Content Placeholder 2"/>
          <p:cNvSpPr>
            <a:spLocks noGrp="1"/>
          </p:cNvSpPr>
          <p:nvPr>
            <p:ph idx="1"/>
          </p:nvPr>
        </p:nvSpPr>
        <p:spPr/>
        <p:txBody>
          <a:bodyPr/>
          <a:lstStyle/>
          <a:p>
            <a:pPr eaLnBrk="1" hangingPunct="1"/>
            <a:r>
              <a:rPr lang="en-US" sz="4000" dirty="0" smtClean="0"/>
              <a:t>Enjoy the sense of detachment or euphoria </a:t>
            </a:r>
          </a:p>
          <a:p>
            <a:pPr eaLnBrk="1" hangingPunct="1"/>
            <a:r>
              <a:rPr lang="en-US" sz="4000" dirty="0" smtClean="0"/>
              <a:t>Feel relaxed or </a:t>
            </a:r>
            <a:r>
              <a:rPr lang="en-US" sz="4000" dirty="0" err="1" smtClean="0"/>
              <a:t>energised</a:t>
            </a:r>
            <a:r>
              <a:rPr lang="en-US" sz="4000" dirty="0" smtClean="0"/>
              <a:t>/more alert</a:t>
            </a:r>
          </a:p>
          <a:p>
            <a:pPr eaLnBrk="1" hangingPunct="1"/>
            <a:r>
              <a:rPr lang="en-US" sz="4000" dirty="0" smtClean="0"/>
              <a:t>Medicinal qualities</a:t>
            </a:r>
          </a:p>
          <a:p>
            <a:pPr eaLnBrk="1" hangingPunct="1"/>
            <a:r>
              <a:rPr lang="en-US" sz="4000" dirty="0" smtClean="0"/>
              <a:t>Peer pressure </a:t>
            </a:r>
          </a:p>
          <a:p>
            <a:pPr eaLnBrk="1" hangingPunct="1"/>
            <a:r>
              <a:rPr lang="en-US" sz="4000" dirty="0" smtClean="0"/>
              <a:t>Habit </a:t>
            </a:r>
          </a:p>
          <a:p>
            <a:pPr eaLnBrk="1" hangingPunct="1"/>
            <a:r>
              <a:rPr lang="en-US" sz="4000" dirty="0" smtClean="0"/>
              <a:t>Avoid withdrawal symptoms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lvl="1" eaLnBrk="1" fontAlgn="auto" hangingPunct="1">
              <a:spcAft>
                <a:spcPts val="0"/>
              </a:spcAft>
              <a:defRPr/>
            </a:pPr>
            <a:r>
              <a:rPr lang="en-US" b="1" kern="1200" dirty="0" smtClean="0">
                <a:solidFill>
                  <a:schemeClr val="tx1"/>
                </a:solidFill>
                <a:effectLst>
                  <a:outerShdw blurRad="38100" dist="38100" dir="2700000" algn="tl">
                    <a:srgbClr val="000000">
                      <a:alpha val="43137"/>
                    </a:srgbClr>
                  </a:outerShdw>
                </a:effectLst>
                <a:latin typeface="+mj-lt"/>
                <a:ea typeface="+mj-ea"/>
                <a:cs typeface="+mj-cs"/>
              </a:rPr>
              <a:t>Why do people inject drugs?</a:t>
            </a:r>
          </a:p>
        </p:txBody>
      </p:sp>
      <p:sp>
        <p:nvSpPr>
          <p:cNvPr id="27651" name="Content Placeholder 2"/>
          <p:cNvSpPr>
            <a:spLocks noGrp="1"/>
          </p:cNvSpPr>
          <p:nvPr>
            <p:ph idx="1"/>
          </p:nvPr>
        </p:nvSpPr>
        <p:spPr/>
        <p:txBody>
          <a:bodyPr/>
          <a:lstStyle/>
          <a:p>
            <a:pPr eaLnBrk="1" hangingPunct="1"/>
            <a:r>
              <a:rPr lang="en-US" sz="4000" dirty="0" smtClean="0"/>
              <a:t>Perceived faster onset of action of drug &amp; resultant euphoria</a:t>
            </a:r>
          </a:p>
          <a:p>
            <a:pPr eaLnBrk="1" hangingPunct="1"/>
            <a:r>
              <a:rPr lang="en-US" sz="4000" dirty="0" smtClean="0"/>
              <a:t>More economical route of consumption</a:t>
            </a:r>
          </a:p>
          <a:p>
            <a:pPr eaLnBrk="1" hangingPunct="1"/>
            <a:r>
              <a:rPr lang="en-US" sz="4000" dirty="0" smtClean="0"/>
              <a:t>Peer group influence</a:t>
            </a:r>
          </a:p>
          <a:p>
            <a:pPr eaLnBrk="1" hangingPunct="1"/>
            <a:r>
              <a:rPr lang="en-US" sz="4000" dirty="0" smtClean="0"/>
              <a:t>Habit </a:t>
            </a:r>
          </a:p>
          <a:p>
            <a:pPr eaLnBrk="1" hangingPunct="1"/>
            <a:r>
              <a:rPr lang="en-US" sz="4000" dirty="0" smtClean="0"/>
              <a:t>Cheaper </a:t>
            </a:r>
          </a:p>
          <a:p>
            <a:pPr eaLnBrk="1" hangingPunct="1"/>
            <a:r>
              <a:rPr lang="en-US" sz="4000" dirty="0" smtClean="0"/>
              <a:t>Personal preference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4"/>
          <p:cNvSpPr>
            <a:spLocks noGrp="1"/>
          </p:cNvSpPr>
          <p:nvPr>
            <p:ph type="title"/>
          </p:nvPr>
        </p:nvSpPr>
        <p:spPr/>
        <p:txBody>
          <a:bodyPr/>
          <a:lstStyle/>
          <a:p>
            <a:pPr eaLnBrk="1" hangingPunct="1"/>
            <a:r>
              <a:rPr lang="en-US" b="1" smtClean="0"/>
              <a:t>Some key terms related to IDUs</a:t>
            </a:r>
            <a:endParaRPr lang="en-US" smtClean="0"/>
          </a:p>
        </p:txBody>
      </p:sp>
      <p:graphicFrame>
        <p:nvGraphicFramePr>
          <p:cNvPr id="4" name="Content Placeholder 3"/>
          <p:cNvGraphicFramePr>
            <a:graphicFrameLocks noGrp="1"/>
          </p:cNvGraphicFramePr>
          <p:nvPr>
            <p:ph sz="half" idx="1"/>
          </p:nvPr>
        </p:nvGraphicFramePr>
        <p:xfrm>
          <a:off x="304800" y="2514600"/>
          <a:ext cx="8305800" cy="3078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ontent Placeholder 5"/>
          <p:cNvSpPr>
            <a:spLocks noGrp="1"/>
          </p:cNvSpPr>
          <p:nvPr>
            <p:ph sz="half" idx="2"/>
          </p:nvPr>
        </p:nvSpPr>
        <p:spPr>
          <a:xfrm>
            <a:off x="5029200" y="1219200"/>
            <a:ext cx="3276600" cy="3048000"/>
          </a:xfrm>
        </p:spPr>
        <p:txBody>
          <a:bodyPr rtlCol="0">
            <a:normAutofit/>
          </a:bodyPr>
          <a:lstStyle/>
          <a:p>
            <a:pPr eaLnBrk="1" fontAlgn="auto" hangingPunct="1">
              <a:spcAft>
                <a:spcPts val="0"/>
              </a:spcAft>
              <a:buFont typeface="Arial" pitchFamily="34" charset="0"/>
              <a:buChar char="•"/>
              <a:defRPr/>
            </a:pPr>
            <a:r>
              <a:rPr lang="en-US" sz="3200" b="1" dirty="0" smtClean="0"/>
              <a:t>Use</a:t>
            </a:r>
          </a:p>
          <a:p>
            <a:pPr eaLnBrk="1" fontAlgn="auto" hangingPunct="1">
              <a:spcAft>
                <a:spcPts val="0"/>
              </a:spcAft>
              <a:buFont typeface="Arial" pitchFamily="34" charset="0"/>
              <a:buChar char="•"/>
              <a:defRPr/>
            </a:pPr>
            <a:r>
              <a:rPr lang="en-US" sz="3200" b="1" dirty="0" smtClean="0"/>
              <a:t>Abuse</a:t>
            </a:r>
            <a:endParaRPr lang="en-US" sz="3200" dirty="0" smtClean="0"/>
          </a:p>
          <a:p>
            <a:pPr eaLnBrk="1" fontAlgn="auto" hangingPunct="1">
              <a:spcAft>
                <a:spcPts val="0"/>
              </a:spcAft>
              <a:buFont typeface="Arial" pitchFamily="34" charset="0"/>
              <a:buChar char="•"/>
              <a:defRPr/>
            </a:pPr>
            <a:r>
              <a:rPr lang="en-US" sz="3200" b="1" dirty="0" smtClean="0"/>
              <a:t>Harmful use</a:t>
            </a:r>
            <a:r>
              <a:rPr lang="en-US" sz="3200" dirty="0" smtClean="0"/>
              <a:t> </a:t>
            </a:r>
          </a:p>
          <a:p>
            <a:pPr eaLnBrk="1" fontAlgn="auto" hangingPunct="1">
              <a:spcAft>
                <a:spcPts val="0"/>
              </a:spcAft>
              <a:buFont typeface="Arial" pitchFamily="34" charset="0"/>
              <a:buChar char="•"/>
              <a:defRPr/>
            </a:pPr>
            <a:r>
              <a:rPr lang="en-US" sz="3200" b="1" dirty="0" smtClean="0"/>
              <a:t>Dependence</a:t>
            </a:r>
            <a:endParaRPr lang="en-US"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 Diagonal Corner Rectangle 5"/>
          <p:cNvSpPr/>
          <p:nvPr/>
        </p:nvSpPr>
        <p:spPr>
          <a:xfrm>
            <a:off x="4800600" y="4876800"/>
            <a:ext cx="3657600" cy="1600200"/>
          </a:xfrm>
          <a:prstGeom prst="round2DiagRect">
            <a:avLst/>
          </a:prstGeom>
          <a:effectLst>
            <a:outerShdw blurRad="76200" dir="18900000" sy="23000" kx="-1200000" algn="bl" rotWithShape="0">
              <a:prstClr val="black">
                <a:alpha val="20000"/>
              </a:prstClr>
            </a:outerShdw>
          </a:effectLst>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b="1" dirty="0"/>
              <a:t>Legal Harms</a:t>
            </a:r>
          </a:p>
          <a:p>
            <a:pPr fontAlgn="auto">
              <a:spcBef>
                <a:spcPts val="0"/>
              </a:spcBef>
              <a:spcAft>
                <a:spcPts val="0"/>
              </a:spcAft>
              <a:defRPr/>
            </a:pPr>
            <a:r>
              <a:rPr lang="en-US" dirty="0"/>
              <a:t>Involvement in illegal activities</a:t>
            </a:r>
          </a:p>
          <a:p>
            <a:pPr fontAlgn="auto">
              <a:spcBef>
                <a:spcPts val="0"/>
              </a:spcBef>
              <a:spcAft>
                <a:spcPts val="0"/>
              </a:spcAft>
              <a:defRPr/>
            </a:pPr>
            <a:r>
              <a:rPr lang="en-US" dirty="0"/>
              <a:t>Arrests, imprisonment</a:t>
            </a:r>
          </a:p>
          <a:p>
            <a:pPr fontAlgn="auto">
              <a:spcBef>
                <a:spcPts val="0"/>
              </a:spcBef>
              <a:spcAft>
                <a:spcPts val="0"/>
              </a:spcAft>
              <a:defRPr/>
            </a:pPr>
            <a:r>
              <a:rPr lang="en-US" dirty="0"/>
              <a:t>Driving under intoxication</a:t>
            </a:r>
          </a:p>
          <a:p>
            <a:pPr fontAlgn="auto">
              <a:spcBef>
                <a:spcPts val="0"/>
              </a:spcBef>
              <a:spcAft>
                <a:spcPts val="0"/>
              </a:spcAft>
              <a:defRPr/>
            </a:pPr>
            <a:r>
              <a:rPr lang="en-US" dirty="0"/>
              <a:t>Drug dealing (NDPS Act)</a:t>
            </a:r>
          </a:p>
        </p:txBody>
      </p:sp>
      <p:sp>
        <p:nvSpPr>
          <p:cNvPr id="8" name="Round Diagonal Corner Rectangle 7"/>
          <p:cNvSpPr/>
          <p:nvPr/>
        </p:nvSpPr>
        <p:spPr>
          <a:xfrm>
            <a:off x="4572000" y="2895600"/>
            <a:ext cx="4114800" cy="1752600"/>
          </a:xfrm>
          <a:prstGeom prst="round2DiagRect">
            <a:avLst/>
          </a:prstGeom>
          <a:effectLst>
            <a:outerShdw blurRad="76200" dir="18900000" sy="23000" kx="-1200000" algn="bl" rotWithShape="0">
              <a:prstClr val="black">
                <a:alpha val="20000"/>
              </a:prstClr>
            </a:outerShdw>
          </a:effectLst>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b="1" dirty="0"/>
              <a:t>Familial / Social Harms</a:t>
            </a:r>
          </a:p>
          <a:p>
            <a:pPr marL="0" lvl="1" fontAlgn="auto">
              <a:spcBef>
                <a:spcPts val="0"/>
              </a:spcBef>
              <a:spcAft>
                <a:spcPts val="0"/>
              </a:spcAft>
              <a:defRPr/>
            </a:pPr>
            <a:r>
              <a:rPr lang="en-US" dirty="0"/>
              <a:t>Marital disharmony, separation/divorce</a:t>
            </a:r>
          </a:p>
          <a:p>
            <a:pPr marL="0" lvl="1" fontAlgn="auto">
              <a:spcBef>
                <a:spcPts val="0"/>
              </a:spcBef>
              <a:spcAft>
                <a:spcPts val="0"/>
              </a:spcAft>
              <a:defRPr/>
            </a:pPr>
            <a:r>
              <a:rPr lang="en-US" dirty="0"/>
              <a:t>Disowned by family, homelessness</a:t>
            </a:r>
          </a:p>
          <a:p>
            <a:pPr marL="0" lvl="1" fontAlgn="auto">
              <a:spcBef>
                <a:spcPts val="0"/>
              </a:spcBef>
              <a:spcAft>
                <a:spcPts val="0"/>
              </a:spcAft>
              <a:defRPr/>
            </a:pPr>
            <a:r>
              <a:rPr lang="en-US" dirty="0"/>
              <a:t>Loss of reputation, Social outcast</a:t>
            </a:r>
          </a:p>
          <a:p>
            <a:pPr marL="0" lvl="1" fontAlgn="auto">
              <a:spcBef>
                <a:spcPts val="0"/>
              </a:spcBef>
              <a:spcAft>
                <a:spcPts val="0"/>
              </a:spcAft>
              <a:defRPr/>
            </a:pPr>
            <a:r>
              <a:rPr lang="en-US" dirty="0"/>
              <a:t>Stigma and discrimination</a:t>
            </a:r>
          </a:p>
        </p:txBody>
      </p:sp>
      <p:sp>
        <p:nvSpPr>
          <p:cNvPr id="6152" name="TextBox 11"/>
          <p:cNvSpPr txBox="1">
            <a:spLocks noChangeArrowheads="1"/>
          </p:cNvSpPr>
          <p:nvPr/>
        </p:nvSpPr>
        <p:spPr bwMode="auto">
          <a:xfrm>
            <a:off x="457200" y="228600"/>
            <a:ext cx="8229600" cy="769938"/>
          </a:xfrm>
          <a:prstGeom prst="rect">
            <a:avLst/>
          </a:prstGeom>
          <a:noFill/>
          <a:ln w="9525">
            <a:noFill/>
            <a:miter lim="800000"/>
            <a:headEnd/>
            <a:tailEnd/>
          </a:ln>
        </p:spPr>
        <p:txBody>
          <a:bodyPr>
            <a:spAutoFit/>
          </a:bodyPr>
          <a:lstStyle/>
          <a:p>
            <a:pPr algn="ctr" fontAlgn="auto">
              <a:spcAft>
                <a:spcPts val="0"/>
              </a:spcAft>
              <a:defRPr/>
            </a:pPr>
            <a:r>
              <a:rPr lang="en-US" sz="4400" b="1" dirty="0">
                <a:latin typeface="+mj-lt"/>
                <a:ea typeface="+mj-ea"/>
                <a:cs typeface="+mj-cs"/>
              </a:rPr>
              <a:t>Various harms from drug use</a:t>
            </a:r>
          </a:p>
        </p:txBody>
      </p:sp>
      <p:sp>
        <p:nvSpPr>
          <p:cNvPr id="10" name="Round Diagonal Corner Rectangle 9"/>
          <p:cNvSpPr/>
          <p:nvPr/>
        </p:nvSpPr>
        <p:spPr>
          <a:xfrm>
            <a:off x="381000" y="2971800"/>
            <a:ext cx="3733800" cy="1676400"/>
          </a:xfrm>
          <a:prstGeom prst="round2DiagRect">
            <a:avLst/>
          </a:prstGeom>
          <a:effectLst>
            <a:outerShdw blurRad="76200" dir="18900000" sy="23000" kx="-1200000" algn="bl" rotWithShape="0">
              <a:prstClr val="black">
                <a:alpha val="20000"/>
              </a:prstClr>
            </a:outerShdw>
          </a:effectLst>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b="1" dirty="0"/>
              <a:t>Occupational / Financial Harms</a:t>
            </a:r>
          </a:p>
          <a:p>
            <a:pPr fontAlgn="auto">
              <a:spcBef>
                <a:spcPts val="0"/>
              </a:spcBef>
              <a:spcAft>
                <a:spcPts val="0"/>
              </a:spcAft>
              <a:defRPr/>
            </a:pPr>
            <a:r>
              <a:rPr lang="en-US" dirty="0"/>
              <a:t>Absenteeism from work</a:t>
            </a:r>
          </a:p>
          <a:p>
            <a:pPr fontAlgn="auto">
              <a:spcBef>
                <a:spcPts val="0"/>
              </a:spcBef>
              <a:spcAft>
                <a:spcPts val="0"/>
              </a:spcAft>
              <a:defRPr/>
            </a:pPr>
            <a:r>
              <a:rPr lang="en-US" dirty="0"/>
              <a:t>Frequent changes of job, loss of job</a:t>
            </a:r>
          </a:p>
          <a:p>
            <a:pPr fontAlgn="auto">
              <a:spcBef>
                <a:spcPts val="0"/>
              </a:spcBef>
              <a:spcAft>
                <a:spcPts val="0"/>
              </a:spcAft>
              <a:defRPr/>
            </a:pPr>
            <a:r>
              <a:rPr lang="en-US" dirty="0"/>
              <a:t>Losses suffered/debts incurred</a:t>
            </a:r>
          </a:p>
          <a:p>
            <a:pPr fontAlgn="auto">
              <a:spcBef>
                <a:spcPts val="0"/>
              </a:spcBef>
              <a:spcAft>
                <a:spcPts val="0"/>
              </a:spcAft>
              <a:defRPr/>
            </a:pPr>
            <a:r>
              <a:rPr lang="en-US" dirty="0"/>
              <a:t>Expenditure on drugs</a:t>
            </a:r>
          </a:p>
        </p:txBody>
      </p:sp>
      <p:sp>
        <p:nvSpPr>
          <p:cNvPr id="13" name="Round Diagonal Corner Rectangle 12"/>
          <p:cNvSpPr/>
          <p:nvPr/>
        </p:nvSpPr>
        <p:spPr>
          <a:xfrm>
            <a:off x="381000" y="4953000"/>
            <a:ext cx="3581400" cy="1524000"/>
          </a:xfrm>
          <a:prstGeom prst="round2DiagRect">
            <a:avLst/>
          </a:prstGeom>
          <a:effectLst>
            <a:outerShdw blurRad="76200" dir="18900000" sy="23000" kx="-1200000" algn="bl" rotWithShape="0">
              <a:prstClr val="black">
                <a:alpha val="20000"/>
              </a:prstClr>
            </a:outerShdw>
          </a:effectLst>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b="1" dirty="0"/>
              <a:t>Psychological Harms</a:t>
            </a:r>
          </a:p>
          <a:p>
            <a:pPr fontAlgn="auto">
              <a:spcBef>
                <a:spcPts val="0"/>
              </a:spcBef>
              <a:spcAft>
                <a:spcPts val="0"/>
              </a:spcAft>
              <a:defRPr/>
            </a:pPr>
            <a:r>
              <a:rPr lang="en-US" dirty="0"/>
              <a:t>Guilt / shame, Lack of motivation</a:t>
            </a:r>
          </a:p>
          <a:p>
            <a:pPr fontAlgn="auto">
              <a:spcBef>
                <a:spcPts val="0"/>
              </a:spcBef>
              <a:spcAft>
                <a:spcPts val="0"/>
              </a:spcAft>
              <a:defRPr/>
            </a:pPr>
            <a:r>
              <a:rPr lang="en-US" dirty="0"/>
              <a:t>Depression, anxiety</a:t>
            </a:r>
          </a:p>
          <a:p>
            <a:pPr fontAlgn="auto">
              <a:spcBef>
                <a:spcPts val="0"/>
              </a:spcBef>
              <a:spcAft>
                <a:spcPts val="0"/>
              </a:spcAft>
              <a:defRPr/>
            </a:pPr>
            <a:r>
              <a:rPr lang="en-US" dirty="0"/>
              <a:t>Other mental disorders</a:t>
            </a:r>
          </a:p>
        </p:txBody>
      </p:sp>
      <p:sp>
        <p:nvSpPr>
          <p:cNvPr id="14" name="Round Diagonal Corner Rectangle 13"/>
          <p:cNvSpPr/>
          <p:nvPr/>
        </p:nvSpPr>
        <p:spPr>
          <a:xfrm>
            <a:off x="2133600" y="990600"/>
            <a:ext cx="4800600" cy="1600200"/>
          </a:xfrm>
          <a:prstGeom prst="round2DiagRect">
            <a:avLst/>
          </a:prstGeom>
          <a:effectLst>
            <a:outerShdw blurRad="76200" dir="18900000" sy="23000" kx="-1200000" algn="bl" rotWithShape="0">
              <a:prstClr val="black">
                <a:alpha val="20000"/>
              </a:prstClr>
            </a:outerShdw>
          </a:effectLst>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b="1" dirty="0"/>
              <a:t>Physical Harms</a:t>
            </a:r>
          </a:p>
          <a:p>
            <a:pPr fontAlgn="auto">
              <a:spcBef>
                <a:spcPts val="0"/>
              </a:spcBef>
              <a:spcAft>
                <a:spcPts val="0"/>
              </a:spcAft>
              <a:defRPr/>
            </a:pPr>
            <a:r>
              <a:rPr lang="en-US" dirty="0"/>
              <a:t>Respiratory problems – cough, breathlessness</a:t>
            </a:r>
          </a:p>
          <a:p>
            <a:pPr fontAlgn="auto">
              <a:spcBef>
                <a:spcPts val="0"/>
              </a:spcBef>
              <a:spcAft>
                <a:spcPts val="0"/>
              </a:spcAft>
              <a:defRPr/>
            </a:pPr>
            <a:r>
              <a:rPr lang="en-US" dirty="0"/>
              <a:t>Infections – local (abscess), systemic (HIV)</a:t>
            </a:r>
          </a:p>
          <a:p>
            <a:pPr fontAlgn="auto">
              <a:spcBef>
                <a:spcPts val="0"/>
              </a:spcBef>
              <a:spcAft>
                <a:spcPts val="0"/>
              </a:spcAft>
              <a:defRPr/>
            </a:pPr>
            <a:r>
              <a:rPr lang="en-US" dirty="0"/>
              <a:t>Poor nutrition, debility, weight loss</a:t>
            </a:r>
          </a:p>
          <a:p>
            <a:pPr fontAlgn="auto">
              <a:spcBef>
                <a:spcPts val="0"/>
              </a:spcBef>
              <a:spcAft>
                <a:spcPts val="0"/>
              </a:spcAft>
              <a:defRPr/>
            </a:pPr>
            <a:r>
              <a:rPr lang="en-US" dirty="0"/>
              <a:t>Overdose, death</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4191000" y="3124200"/>
            <a:ext cx="3733800" cy="762000"/>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n-US" sz="2000" b="1" dirty="0">
                <a:solidFill>
                  <a:schemeClr val="bg1"/>
                </a:solidFill>
              </a:rPr>
              <a:t>IDU (dependent)</a:t>
            </a:r>
          </a:p>
          <a:p>
            <a:pPr algn="ctr" fontAlgn="auto">
              <a:spcBef>
                <a:spcPts val="0"/>
              </a:spcBef>
              <a:spcAft>
                <a:spcPts val="0"/>
              </a:spcAft>
              <a:defRPr/>
            </a:pPr>
            <a:r>
              <a:rPr lang="en-US" sz="2000" b="1" dirty="0">
                <a:solidFill>
                  <a:schemeClr val="bg1"/>
                </a:solidFill>
              </a:rPr>
              <a:t>Need to take drugs repeatedly</a:t>
            </a:r>
          </a:p>
        </p:txBody>
      </p:sp>
      <p:grpSp>
        <p:nvGrpSpPr>
          <p:cNvPr id="14" name="Group 47"/>
          <p:cNvGrpSpPr>
            <a:grpSpLocks/>
          </p:cNvGrpSpPr>
          <p:nvPr/>
        </p:nvGrpSpPr>
        <p:grpSpPr bwMode="auto">
          <a:xfrm>
            <a:off x="2209800" y="3505200"/>
            <a:ext cx="1981200" cy="1219200"/>
            <a:chOff x="2209800" y="3505200"/>
            <a:chExt cx="1981200" cy="1219200"/>
          </a:xfrm>
        </p:grpSpPr>
        <p:sp>
          <p:nvSpPr>
            <p:cNvPr id="5" name="Rounded Rectangle 4"/>
            <p:cNvSpPr/>
            <p:nvPr/>
          </p:nvSpPr>
          <p:spPr>
            <a:xfrm>
              <a:off x="2209800" y="3962400"/>
              <a:ext cx="1905000" cy="7620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dirty="0"/>
                <a:t>Inattention to family</a:t>
              </a:r>
            </a:p>
          </p:txBody>
        </p:sp>
        <p:cxnSp>
          <p:nvCxnSpPr>
            <p:cNvPr id="15" name="Shape 14"/>
            <p:cNvCxnSpPr>
              <a:stCxn id="2" idx="1"/>
              <a:endCxn id="5" idx="0"/>
            </p:cNvCxnSpPr>
            <p:nvPr/>
          </p:nvCxnSpPr>
          <p:spPr>
            <a:xfrm rot="10800000" flipV="1">
              <a:off x="3162300" y="3505200"/>
              <a:ext cx="1028700" cy="457200"/>
            </a:xfrm>
            <a:prstGeom prst="bentConnector2">
              <a:avLst/>
            </a:prstGeom>
            <a:ln w="38100" cmpd="sng">
              <a:tailEnd type="triangle" w="lg" len="lg"/>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grpSp>
        <p:nvGrpSpPr>
          <p:cNvPr id="16" name="Group 48"/>
          <p:cNvGrpSpPr>
            <a:grpSpLocks/>
          </p:cNvGrpSpPr>
          <p:nvPr/>
        </p:nvGrpSpPr>
        <p:grpSpPr bwMode="auto">
          <a:xfrm>
            <a:off x="1600200" y="4343400"/>
            <a:ext cx="1905000" cy="1295400"/>
            <a:chOff x="1600200" y="4343400"/>
            <a:chExt cx="1905000" cy="1295400"/>
          </a:xfrm>
        </p:grpSpPr>
        <p:sp>
          <p:nvSpPr>
            <p:cNvPr id="6" name="Rounded Rectangle 5"/>
            <p:cNvSpPr/>
            <p:nvPr/>
          </p:nvSpPr>
          <p:spPr>
            <a:xfrm>
              <a:off x="1600200" y="4876800"/>
              <a:ext cx="1905000" cy="7620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dirty="0"/>
                <a:t>Quarrels with wife</a:t>
              </a:r>
            </a:p>
          </p:txBody>
        </p:sp>
        <p:cxnSp>
          <p:nvCxnSpPr>
            <p:cNvPr id="17" name="Elbow Connector 16"/>
            <p:cNvCxnSpPr>
              <a:stCxn id="5" idx="1"/>
              <a:endCxn id="6" idx="1"/>
            </p:cNvCxnSpPr>
            <p:nvPr/>
          </p:nvCxnSpPr>
          <p:spPr>
            <a:xfrm rot="10800000" flipV="1">
              <a:off x="1600200" y="4343400"/>
              <a:ext cx="609600" cy="914400"/>
            </a:xfrm>
            <a:prstGeom prst="bentConnector3">
              <a:avLst>
                <a:gd name="adj1" fmla="val 137500"/>
              </a:avLst>
            </a:prstGeom>
            <a:ln w="38100" cmpd="sng">
              <a:tailEnd type="triangle" w="lg" len="lg"/>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cxnSp>
        <p:nvCxnSpPr>
          <p:cNvPr id="19" name="Shape 18"/>
          <p:cNvCxnSpPr>
            <a:stCxn id="6" idx="2"/>
            <a:endCxn id="3" idx="3"/>
          </p:cNvCxnSpPr>
          <p:nvPr/>
        </p:nvCxnSpPr>
        <p:spPr>
          <a:xfrm rot="5400000">
            <a:off x="2076450" y="5772150"/>
            <a:ext cx="609600" cy="342900"/>
          </a:xfrm>
          <a:prstGeom prst="bentConnector2">
            <a:avLst/>
          </a:prstGeom>
          <a:ln w="38100" cmpd="sng">
            <a:tailEnd type="triangle" w="lg" len="lg"/>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nvGrpSpPr>
          <p:cNvPr id="18" name="Group 51"/>
          <p:cNvGrpSpPr>
            <a:grpSpLocks/>
          </p:cNvGrpSpPr>
          <p:nvPr/>
        </p:nvGrpSpPr>
        <p:grpSpPr bwMode="auto">
          <a:xfrm>
            <a:off x="3352800" y="4876800"/>
            <a:ext cx="3657600" cy="762000"/>
            <a:chOff x="3505200" y="4876800"/>
            <a:chExt cx="3657600" cy="762000"/>
          </a:xfrm>
        </p:grpSpPr>
        <p:sp>
          <p:nvSpPr>
            <p:cNvPr id="13" name="Rounded Rectangle 12"/>
            <p:cNvSpPr/>
            <p:nvPr/>
          </p:nvSpPr>
          <p:spPr>
            <a:xfrm>
              <a:off x="5257800" y="4876800"/>
              <a:ext cx="1905000" cy="7620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dirty="0"/>
                <a:t>Risky sex</a:t>
              </a:r>
            </a:p>
          </p:txBody>
        </p:sp>
        <p:cxnSp>
          <p:nvCxnSpPr>
            <p:cNvPr id="21" name="Elbow Connector 20"/>
            <p:cNvCxnSpPr>
              <a:stCxn id="6" idx="3"/>
              <a:endCxn id="13" idx="1"/>
            </p:cNvCxnSpPr>
            <p:nvPr/>
          </p:nvCxnSpPr>
          <p:spPr>
            <a:xfrm>
              <a:off x="3505200" y="5257800"/>
              <a:ext cx="1752600" cy="1588"/>
            </a:xfrm>
            <a:prstGeom prst="bentConnector3">
              <a:avLst>
                <a:gd name="adj1" fmla="val 50000"/>
              </a:avLst>
            </a:prstGeom>
            <a:ln w="38100" cmpd="sng">
              <a:tailEnd type="triangle" w="lg" len="lg"/>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grpSp>
        <p:nvGrpSpPr>
          <p:cNvPr id="20" name="Group 43"/>
          <p:cNvGrpSpPr>
            <a:grpSpLocks/>
          </p:cNvGrpSpPr>
          <p:nvPr/>
        </p:nvGrpSpPr>
        <p:grpSpPr bwMode="auto">
          <a:xfrm>
            <a:off x="4191000" y="2133600"/>
            <a:ext cx="1905000" cy="990600"/>
            <a:chOff x="4191000" y="2133600"/>
            <a:chExt cx="1905000" cy="990600"/>
          </a:xfrm>
        </p:grpSpPr>
        <p:sp>
          <p:nvSpPr>
            <p:cNvPr id="7" name="Rounded Rectangle 6"/>
            <p:cNvSpPr/>
            <p:nvPr/>
          </p:nvSpPr>
          <p:spPr>
            <a:xfrm>
              <a:off x="4191000" y="2133600"/>
              <a:ext cx="1905000" cy="7620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dirty="0"/>
                <a:t>Reduced work and earning</a:t>
              </a:r>
            </a:p>
          </p:txBody>
        </p:sp>
        <p:cxnSp>
          <p:nvCxnSpPr>
            <p:cNvPr id="25" name="Elbow Connector 24"/>
            <p:cNvCxnSpPr>
              <a:stCxn id="2" idx="0"/>
              <a:endCxn id="7" idx="2"/>
            </p:cNvCxnSpPr>
            <p:nvPr/>
          </p:nvCxnSpPr>
          <p:spPr>
            <a:xfrm rot="16200000" flipV="1">
              <a:off x="5486400" y="2552700"/>
              <a:ext cx="228600" cy="914400"/>
            </a:xfrm>
            <a:prstGeom prst="bentConnector3">
              <a:avLst>
                <a:gd name="adj1" fmla="val 50000"/>
              </a:avLst>
            </a:prstGeom>
            <a:ln w="38100" cmpd="sng">
              <a:tailEnd type="triangle" w="lg" len="lg"/>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grpSp>
        <p:nvGrpSpPr>
          <p:cNvPr id="22" name="Group 45"/>
          <p:cNvGrpSpPr>
            <a:grpSpLocks/>
          </p:cNvGrpSpPr>
          <p:nvPr/>
        </p:nvGrpSpPr>
        <p:grpSpPr bwMode="auto">
          <a:xfrm>
            <a:off x="3848100" y="228600"/>
            <a:ext cx="3162300" cy="914400"/>
            <a:chOff x="3848100" y="228600"/>
            <a:chExt cx="3162300" cy="914400"/>
          </a:xfrm>
        </p:grpSpPr>
        <p:sp>
          <p:nvSpPr>
            <p:cNvPr id="11" name="Rounded Rectangle 10"/>
            <p:cNvSpPr/>
            <p:nvPr/>
          </p:nvSpPr>
          <p:spPr>
            <a:xfrm>
              <a:off x="5105400" y="228600"/>
              <a:ext cx="1905000" cy="7620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dirty="0"/>
                <a:t>Difficult to buy needles</a:t>
              </a:r>
            </a:p>
          </p:txBody>
        </p:sp>
        <p:cxnSp>
          <p:nvCxnSpPr>
            <p:cNvPr id="31" name="Shape 30"/>
            <p:cNvCxnSpPr>
              <a:stCxn id="8" idx="0"/>
              <a:endCxn id="11" idx="1"/>
            </p:cNvCxnSpPr>
            <p:nvPr/>
          </p:nvCxnSpPr>
          <p:spPr>
            <a:xfrm rot="5400000" flipH="1" flipV="1">
              <a:off x="4210050" y="247650"/>
              <a:ext cx="533400" cy="1257300"/>
            </a:xfrm>
            <a:prstGeom prst="bentConnector2">
              <a:avLst/>
            </a:prstGeom>
            <a:ln w="38100" cmpd="sng">
              <a:tailEnd type="triangle" w="lg" len="lg"/>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grpSp>
        <p:nvGrpSpPr>
          <p:cNvPr id="24" name="Group 52"/>
          <p:cNvGrpSpPr>
            <a:grpSpLocks/>
          </p:cNvGrpSpPr>
          <p:nvPr/>
        </p:nvGrpSpPr>
        <p:grpSpPr bwMode="auto">
          <a:xfrm>
            <a:off x="7010400" y="609600"/>
            <a:ext cx="1981200" cy="1143000"/>
            <a:chOff x="7010400" y="609600"/>
            <a:chExt cx="1981200" cy="1143000"/>
          </a:xfrm>
        </p:grpSpPr>
        <p:sp>
          <p:nvSpPr>
            <p:cNvPr id="12" name="Rounded Rectangle 11"/>
            <p:cNvSpPr/>
            <p:nvPr/>
          </p:nvSpPr>
          <p:spPr>
            <a:xfrm>
              <a:off x="7086600" y="990600"/>
              <a:ext cx="1905000" cy="7620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dirty="0"/>
                <a:t>Needle sharing</a:t>
              </a:r>
            </a:p>
          </p:txBody>
        </p:sp>
        <p:cxnSp>
          <p:nvCxnSpPr>
            <p:cNvPr id="33" name="Shape 32"/>
            <p:cNvCxnSpPr>
              <a:stCxn id="11" idx="3"/>
              <a:endCxn id="12" idx="0"/>
            </p:cNvCxnSpPr>
            <p:nvPr/>
          </p:nvCxnSpPr>
          <p:spPr>
            <a:xfrm>
              <a:off x="7010400" y="609600"/>
              <a:ext cx="1028700" cy="381000"/>
            </a:xfrm>
            <a:prstGeom prst="bentConnector2">
              <a:avLst/>
            </a:prstGeom>
            <a:ln w="38100" cmpd="sng">
              <a:tailEnd type="triangle" w="lg" len="lg"/>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grpSp>
        <p:nvGrpSpPr>
          <p:cNvPr id="26" name="Group 53"/>
          <p:cNvGrpSpPr>
            <a:grpSpLocks/>
          </p:cNvGrpSpPr>
          <p:nvPr/>
        </p:nvGrpSpPr>
        <p:grpSpPr bwMode="auto">
          <a:xfrm>
            <a:off x="7010400" y="1754188"/>
            <a:ext cx="1981200" cy="4799012"/>
            <a:chOff x="7010400" y="1753394"/>
            <a:chExt cx="1981200" cy="4799806"/>
          </a:xfrm>
        </p:grpSpPr>
        <p:sp>
          <p:nvSpPr>
            <p:cNvPr id="4" name="Rounded Rectangle 3"/>
            <p:cNvSpPr/>
            <p:nvPr/>
          </p:nvSpPr>
          <p:spPr>
            <a:xfrm>
              <a:off x="7086600" y="5791074"/>
              <a:ext cx="1905000" cy="762126"/>
            </a:xfrm>
            <a:prstGeom prst="round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US" sz="2000" b="1" dirty="0"/>
                <a:t>Risk of HIV</a:t>
              </a:r>
            </a:p>
          </p:txBody>
        </p:sp>
        <p:cxnSp>
          <p:nvCxnSpPr>
            <p:cNvPr id="23" name="Shape 22"/>
            <p:cNvCxnSpPr>
              <a:stCxn id="13" idx="3"/>
              <a:endCxn id="4" idx="0"/>
            </p:cNvCxnSpPr>
            <p:nvPr/>
          </p:nvCxnSpPr>
          <p:spPr>
            <a:xfrm>
              <a:off x="7010400" y="5257800"/>
              <a:ext cx="1028700" cy="533400"/>
            </a:xfrm>
            <a:prstGeom prst="bentConnector2">
              <a:avLst/>
            </a:prstGeom>
            <a:ln w="38100" cmpd="sng">
              <a:tailEnd type="triangle" w="lg" len="lg"/>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12" idx="2"/>
              <a:endCxn id="4" idx="0"/>
            </p:cNvCxnSpPr>
            <p:nvPr/>
          </p:nvCxnSpPr>
          <p:spPr>
            <a:xfrm rot="5400000">
              <a:off x="6019800" y="3771900"/>
              <a:ext cx="4038600" cy="1588"/>
            </a:xfrm>
            <a:prstGeom prst="bentConnector3">
              <a:avLst>
                <a:gd name="adj1" fmla="val 50000"/>
              </a:avLst>
            </a:prstGeom>
            <a:ln w="38100" cmpd="sng">
              <a:tailEnd type="triangle" w="lg" len="lg"/>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grpSp>
        <p:nvGrpSpPr>
          <p:cNvPr id="27" name="Group 49"/>
          <p:cNvGrpSpPr>
            <a:grpSpLocks/>
          </p:cNvGrpSpPr>
          <p:nvPr/>
        </p:nvGrpSpPr>
        <p:grpSpPr bwMode="auto">
          <a:xfrm>
            <a:off x="304800" y="1220788"/>
            <a:ext cx="1905000" cy="1674812"/>
            <a:chOff x="304800" y="1219994"/>
            <a:chExt cx="1905000" cy="1675606"/>
          </a:xfrm>
        </p:grpSpPr>
        <p:sp>
          <p:nvSpPr>
            <p:cNvPr id="10" name="Rounded Rectangle 9"/>
            <p:cNvSpPr/>
            <p:nvPr/>
          </p:nvSpPr>
          <p:spPr>
            <a:xfrm>
              <a:off x="304800" y="2133600"/>
              <a:ext cx="1905000" cy="7620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dirty="0"/>
                <a:t>Arrest by police</a:t>
              </a:r>
            </a:p>
          </p:txBody>
        </p:sp>
        <p:cxnSp>
          <p:nvCxnSpPr>
            <p:cNvPr id="39" name="Elbow Connector 38"/>
            <p:cNvCxnSpPr>
              <a:stCxn id="9" idx="2"/>
              <a:endCxn id="10" idx="0"/>
            </p:cNvCxnSpPr>
            <p:nvPr/>
          </p:nvCxnSpPr>
          <p:spPr>
            <a:xfrm rot="5400000">
              <a:off x="800100" y="1676400"/>
              <a:ext cx="914400" cy="1588"/>
            </a:xfrm>
            <a:prstGeom prst="bentConnector3">
              <a:avLst>
                <a:gd name="adj1" fmla="val 50000"/>
              </a:avLst>
            </a:prstGeom>
            <a:ln w="38100" cmpd="sng">
              <a:tailEnd type="triangle" w="lg" len="lg"/>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grpSp>
        <p:nvGrpSpPr>
          <p:cNvPr id="28" name="Group 50"/>
          <p:cNvGrpSpPr>
            <a:grpSpLocks/>
          </p:cNvGrpSpPr>
          <p:nvPr/>
        </p:nvGrpSpPr>
        <p:grpSpPr bwMode="auto">
          <a:xfrm>
            <a:off x="304800" y="2897188"/>
            <a:ext cx="1905000" cy="3732212"/>
            <a:chOff x="304800" y="2896394"/>
            <a:chExt cx="1905000" cy="3733006"/>
          </a:xfrm>
        </p:grpSpPr>
        <p:sp>
          <p:nvSpPr>
            <p:cNvPr id="3" name="Rounded Rectangle 2"/>
            <p:cNvSpPr/>
            <p:nvPr/>
          </p:nvSpPr>
          <p:spPr>
            <a:xfrm>
              <a:off x="304800" y="5867238"/>
              <a:ext cx="1905000" cy="762162"/>
            </a:xfrm>
            <a:prstGeom prst="round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en-US" sz="2000" b="1" dirty="0"/>
                <a:t>Stigma / discrimination</a:t>
              </a:r>
            </a:p>
          </p:txBody>
        </p:sp>
        <p:cxnSp>
          <p:nvCxnSpPr>
            <p:cNvPr id="43" name="Elbow Connector 42"/>
            <p:cNvCxnSpPr>
              <a:stCxn id="10" idx="2"/>
              <a:endCxn id="3" idx="0"/>
            </p:cNvCxnSpPr>
            <p:nvPr/>
          </p:nvCxnSpPr>
          <p:spPr>
            <a:xfrm rot="5400000">
              <a:off x="-228600" y="4381500"/>
              <a:ext cx="2971800" cy="1588"/>
            </a:xfrm>
            <a:prstGeom prst="bentConnector3">
              <a:avLst>
                <a:gd name="adj1" fmla="val 50000"/>
              </a:avLst>
            </a:prstGeom>
            <a:ln w="38100" cmpd="sng">
              <a:tailEnd type="triangle" w="lg" len="lg"/>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cxnSp>
        <p:nvCxnSpPr>
          <p:cNvPr id="60" name="Straight Arrow Connector 59"/>
          <p:cNvCxnSpPr>
            <a:stCxn id="2" idx="2"/>
            <a:endCxn id="13" idx="0"/>
          </p:cNvCxnSpPr>
          <p:nvPr/>
        </p:nvCxnSpPr>
        <p:spPr>
          <a:xfrm rot="5400000">
            <a:off x="5562600" y="4381500"/>
            <a:ext cx="990600" cy="1588"/>
          </a:xfrm>
          <a:prstGeom prst="straightConnector1">
            <a:avLst/>
          </a:prstGeom>
          <a:ln w="38100" cmpd="sng">
            <a:tailEnd type="triangle" w="lg" len="lg"/>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nvGrpSpPr>
          <p:cNvPr id="30" name="Group 66"/>
          <p:cNvGrpSpPr>
            <a:grpSpLocks/>
          </p:cNvGrpSpPr>
          <p:nvPr/>
        </p:nvGrpSpPr>
        <p:grpSpPr bwMode="auto">
          <a:xfrm>
            <a:off x="2895600" y="1143000"/>
            <a:ext cx="1905000" cy="1371600"/>
            <a:chOff x="2895600" y="1143000"/>
            <a:chExt cx="1905000" cy="1371600"/>
          </a:xfrm>
        </p:grpSpPr>
        <p:sp>
          <p:nvSpPr>
            <p:cNvPr id="8" name="Rounded Rectangle 7"/>
            <p:cNvSpPr/>
            <p:nvPr/>
          </p:nvSpPr>
          <p:spPr>
            <a:xfrm>
              <a:off x="2895600" y="1143000"/>
              <a:ext cx="1905000" cy="762000"/>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dirty="0"/>
                <a:t>Financial problems</a:t>
              </a:r>
            </a:p>
          </p:txBody>
        </p:sp>
        <p:cxnSp>
          <p:nvCxnSpPr>
            <p:cNvPr id="29" name="Shape 28"/>
            <p:cNvCxnSpPr>
              <a:stCxn id="7" idx="1"/>
              <a:endCxn id="8" idx="2"/>
            </p:cNvCxnSpPr>
            <p:nvPr/>
          </p:nvCxnSpPr>
          <p:spPr>
            <a:xfrm rot="10800000">
              <a:off x="3848100" y="1905000"/>
              <a:ext cx="342900" cy="609600"/>
            </a:xfrm>
            <a:prstGeom prst="bentConnector2">
              <a:avLst/>
            </a:prstGeom>
            <a:ln w="38100" cmpd="sng">
              <a:tailEnd type="triangle" w="lg" len="lg"/>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grpSp>
        <p:nvGrpSpPr>
          <p:cNvPr id="7168" name="Group 67"/>
          <p:cNvGrpSpPr>
            <a:grpSpLocks/>
          </p:cNvGrpSpPr>
          <p:nvPr/>
        </p:nvGrpSpPr>
        <p:grpSpPr bwMode="auto">
          <a:xfrm>
            <a:off x="304800" y="457200"/>
            <a:ext cx="2590800" cy="1066800"/>
            <a:chOff x="304800" y="457200"/>
            <a:chExt cx="2590800" cy="1066800"/>
          </a:xfrm>
        </p:grpSpPr>
        <p:grpSp>
          <p:nvGrpSpPr>
            <p:cNvPr id="7169" name="Group 46"/>
            <p:cNvGrpSpPr>
              <a:grpSpLocks/>
            </p:cNvGrpSpPr>
            <p:nvPr/>
          </p:nvGrpSpPr>
          <p:grpSpPr bwMode="auto">
            <a:xfrm>
              <a:off x="304800" y="457200"/>
              <a:ext cx="2590800" cy="1066800"/>
              <a:chOff x="304800" y="457200"/>
              <a:chExt cx="2590800" cy="1066800"/>
            </a:xfrm>
          </p:grpSpPr>
          <p:sp>
            <p:nvSpPr>
              <p:cNvPr id="9" name="Rounded Rectangle 8"/>
              <p:cNvSpPr/>
              <p:nvPr/>
            </p:nvSpPr>
            <p:spPr>
              <a:xfrm>
                <a:off x="304800" y="457200"/>
                <a:ext cx="1905000" cy="762000"/>
              </a:xfrm>
              <a:prstGeom prst="roundRect">
                <a:avLst/>
              </a:prstGeom>
              <a:ln/>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r>
                  <a:rPr lang="en-US" sz="2000" dirty="0"/>
                  <a:t>Stealing</a:t>
                </a:r>
              </a:p>
            </p:txBody>
          </p:sp>
          <p:cxnSp>
            <p:nvCxnSpPr>
              <p:cNvPr id="37" name="Elbow Connector 36"/>
              <p:cNvCxnSpPr>
                <a:stCxn id="8" idx="1"/>
                <a:endCxn id="9" idx="3"/>
              </p:cNvCxnSpPr>
              <p:nvPr/>
            </p:nvCxnSpPr>
            <p:spPr>
              <a:xfrm rot="10800000">
                <a:off x="2209800" y="838200"/>
                <a:ext cx="685800" cy="685800"/>
              </a:xfrm>
              <a:prstGeom prst="bentConnector3">
                <a:avLst>
                  <a:gd name="adj1" fmla="val 50000"/>
                </a:avLst>
              </a:prstGeom>
              <a:ln w="38100" cmpd="sng">
                <a:noFill/>
                <a:tailEnd type="triangle" w="lg" len="lg"/>
              </a:ln>
              <a:effectLst>
                <a:glow rad="63500">
                  <a:schemeClr val="accent1">
                    <a:satMod val="175000"/>
                    <a:alpha val="40000"/>
                  </a:schemeClr>
                </a:glow>
                <a:outerShdw blurRad="190500" dist="228600" dir="2700000" algn="ctr">
                  <a:srgbClr val="000000">
                    <a:alpha val="30000"/>
                  </a:srgbClr>
                </a:outerShdw>
              </a:effectLst>
            </p:spPr>
            <p:style>
              <a:lnRef idx="1">
                <a:schemeClr val="accent1"/>
              </a:lnRef>
              <a:fillRef idx="0">
                <a:schemeClr val="accent1"/>
              </a:fillRef>
              <a:effectRef idx="0">
                <a:schemeClr val="accent1"/>
              </a:effectRef>
              <a:fontRef idx="minor">
                <a:schemeClr val="tx1"/>
              </a:fontRef>
            </p:style>
          </p:cxnSp>
        </p:grpSp>
        <p:cxnSp>
          <p:nvCxnSpPr>
            <p:cNvPr id="65" name="Elbow Connector 64"/>
            <p:cNvCxnSpPr>
              <a:stCxn id="8" idx="1"/>
              <a:endCxn id="9" idx="3"/>
            </p:cNvCxnSpPr>
            <p:nvPr/>
          </p:nvCxnSpPr>
          <p:spPr>
            <a:xfrm rot="10800000">
              <a:off x="2209800" y="838200"/>
              <a:ext cx="685800" cy="685800"/>
            </a:xfrm>
            <a:prstGeom prst="bentConnector3">
              <a:avLst>
                <a:gd name="adj1" fmla="val 50000"/>
              </a:avLst>
            </a:prstGeom>
            <a:ln w="38100">
              <a:tailEnd type="triangle"/>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pSp>
      <p:sp>
        <p:nvSpPr>
          <p:cNvPr id="7186" name="TextBox 68"/>
          <p:cNvSpPr txBox="1">
            <a:spLocks noChangeArrowheads="1"/>
          </p:cNvSpPr>
          <p:nvPr/>
        </p:nvSpPr>
        <p:spPr bwMode="auto">
          <a:xfrm>
            <a:off x="2133600" y="5657850"/>
            <a:ext cx="4876800" cy="1200150"/>
          </a:xfrm>
          <a:prstGeom prst="rect">
            <a:avLst/>
          </a:prstGeom>
          <a:noFill/>
          <a:ln w="9525">
            <a:noFill/>
            <a:miter lim="800000"/>
            <a:headEnd/>
            <a:tailEnd/>
          </a:ln>
        </p:spPr>
        <p:txBody>
          <a:bodyPr>
            <a:spAutoFit/>
          </a:bodyPr>
          <a:lstStyle/>
          <a:p>
            <a:pPr algn="ctr" fontAlgn="auto">
              <a:spcAft>
                <a:spcPts val="0"/>
              </a:spcAft>
              <a:defRPr/>
            </a:pPr>
            <a:r>
              <a:rPr lang="en-US" sz="3600" b="1" dirty="0">
                <a:latin typeface="+mj-lt"/>
                <a:ea typeface="+mj-ea"/>
                <a:cs typeface="+mj-cs"/>
              </a:rPr>
              <a:t>Relationship between Harms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down)">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up)">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7168"/>
                                        </p:tgtEl>
                                        <p:attrNameLst>
                                          <p:attrName>style.visibility</p:attrName>
                                        </p:attrNameLst>
                                      </p:cBhvr>
                                      <p:to>
                                        <p:strVal val="visible"/>
                                      </p:to>
                                    </p:set>
                                    <p:animEffect transition="in" filter="wipe(right)">
                                      <p:cBhvr>
                                        <p:cTn id="27" dur="500"/>
                                        <p:tgtEl>
                                          <p:spTgt spid="716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up)">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up)">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up)">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par>
                                <p:cTn id="48" presetID="22" presetClass="entr" presetSubtype="1" fill="hold"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up)">
                                      <p:cBhvr>
                                        <p:cTn id="50" dur="500"/>
                                        <p:tgtEl>
                                          <p:spTgt spid="19"/>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par>
                                <p:cTn id="56" presetID="22" presetClass="entr" presetSubtype="1" fill="hold" nodeType="with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wipe(up)">
                                      <p:cBhvr>
                                        <p:cTn id="58" dur="500"/>
                                        <p:tgtEl>
                                          <p:spTgt spid="60"/>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nodeType="click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up)">
                                      <p:cBhvr>
                                        <p:cTn id="6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2202</TotalTime>
  <Words>3264</Words>
  <Application>Microsoft Office PowerPoint</Application>
  <PresentationFormat>On-screen Show (4:3)</PresentationFormat>
  <Paragraphs>241</Paragraphs>
  <Slides>19</Slides>
  <Notes>18</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Equity</vt:lpstr>
      <vt:lpstr>Working with IDUs</vt:lpstr>
      <vt:lpstr>Objectives</vt:lpstr>
      <vt:lpstr>ACTIVITY 1</vt:lpstr>
      <vt:lpstr>OPTIONAL ACTIVITY 2</vt:lpstr>
      <vt:lpstr>Why do people take drugs?</vt:lpstr>
      <vt:lpstr>Why do people inject drugs?</vt:lpstr>
      <vt:lpstr>Some key terms related to IDUs</vt:lpstr>
      <vt:lpstr>Slide 8</vt:lpstr>
      <vt:lpstr>Slide 9</vt:lpstr>
      <vt:lpstr>Factors contributing to vulnerability in IDUs</vt:lpstr>
      <vt:lpstr>Inter-relationship of risks between different groups</vt:lpstr>
      <vt:lpstr>Harm Reduction</vt:lpstr>
      <vt:lpstr>Slide 13</vt:lpstr>
      <vt:lpstr>Slide 14</vt:lpstr>
      <vt:lpstr>Risk Assessment</vt:lpstr>
      <vt:lpstr>Risk Reduction</vt:lpstr>
      <vt:lpstr>ACTIVITY 3: Triad Counselling Practice</vt:lpstr>
      <vt:lpstr>ACTIVITY 3:  Triad Counselling Practice Debriefing Questions</vt:lpstr>
      <vt:lpstr>Summing Up</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GUEST OFFICE</dc:creator>
  <cp:lastModifiedBy>Rajesh Singh</cp:lastModifiedBy>
  <cp:revision>183</cp:revision>
  <dcterms:created xsi:type="dcterms:W3CDTF">2011-03-28T07:35:59Z</dcterms:created>
  <dcterms:modified xsi:type="dcterms:W3CDTF">2011-09-07T15:03:20Z</dcterms:modified>
</cp:coreProperties>
</file>