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9" r:id="rId1"/>
  </p:sldMasterIdLst>
  <p:notesMasterIdLst>
    <p:notesMasterId r:id="rId27"/>
  </p:notesMasterIdLst>
  <p:sldIdLst>
    <p:sldId id="287" r:id="rId2"/>
    <p:sldId id="273" r:id="rId3"/>
    <p:sldId id="285" r:id="rId4"/>
    <p:sldId id="278" r:id="rId5"/>
    <p:sldId id="279" r:id="rId6"/>
    <p:sldId id="284" r:id="rId7"/>
    <p:sldId id="277" r:id="rId8"/>
    <p:sldId id="275" r:id="rId9"/>
    <p:sldId id="286" r:id="rId10"/>
    <p:sldId id="288" r:id="rId11"/>
    <p:sldId id="274" r:id="rId12"/>
    <p:sldId id="281" r:id="rId13"/>
    <p:sldId id="276" r:id="rId14"/>
    <p:sldId id="283" r:id="rId15"/>
    <p:sldId id="289" r:id="rId16"/>
    <p:sldId id="290" r:id="rId17"/>
    <p:sldId id="291" r:id="rId18"/>
    <p:sldId id="292" r:id="rId19"/>
    <p:sldId id="293" r:id="rId20"/>
    <p:sldId id="294" r:id="rId21"/>
    <p:sldId id="295" r:id="rId22"/>
    <p:sldId id="296" r:id="rId23"/>
    <p:sldId id="297" r:id="rId24"/>
    <p:sldId id="298" r:id="rId25"/>
    <p:sldId id="299" r:id="rId26"/>
  </p:sldIdLst>
  <p:sldSz cx="9144000" cy="6858000" type="screen4x3"/>
  <p:notesSz cx="6797675" cy="987425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modifyVerifier cryptProviderType="rsaFull" cryptAlgorithmClass="hash" cryptAlgorithmType="typeAny" cryptAlgorithmSid="4" spinCount="100000" saltData="qE9CflV+U+wi0nzx6AKCog==" hashData="mSSjtqJdIjFUsmoNvhXZHK2Udhs="/>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a:srgbClr val="DF1F0B"/>
    <a:srgbClr val="DFEFFD"/>
    <a:srgbClr val="C2C2C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254" autoAdjust="0"/>
  </p:normalViewPr>
  <p:slideViewPr>
    <p:cSldViewPr>
      <p:cViewPr>
        <p:scale>
          <a:sx n="60" d="100"/>
          <a:sy n="60" d="100"/>
        </p:scale>
        <p:origin x="-1644" y="228"/>
      </p:cViewPr>
      <p:guideLst>
        <p:guide orient="horz" pos="2160"/>
        <p:guide pos="2880"/>
      </p:guideLst>
    </p:cSldViewPr>
  </p:slideViewPr>
  <p:notesTextViewPr>
    <p:cViewPr>
      <p:scale>
        <a:sx n="100" d="100"/>
        <a:sy n="100" d="100"/>
      </p:scale>
      <p:origin x="0" y="0"/>
    </p:cViewPr>
  </p:notesTextViewPr>
  <p:notesViewPr>
    <p:cSldViewPr>
      <p:cViewPr>
        <p:scale>
          <a:sx n="110" d="100"/>
          <a:sy n="110" d="100"/>
        </p:scale>
        <p:origin x="-576" y="2238"/>
      </p:cViewPr>
      <p:guideLst>
        <p:guide orient="horz" pos="3110"/>
        <p:guide pos="214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ACFCF2F8-FDB6-4BF3-B531-785CF36B9FD5}" type="datetimeFigureOut">
              <a:rPr lang="en-US"/>
              <a:pPr>
                <a:defRPr/>
              </a:pPr>
              <a:t>9/7/2011</a:t>
            </a:fld>
            <a:endParaRPr lang="en-U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E2F995B-5B91-4FC2-A065-1F1A109DF55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Introduce the session to the participants. </a:t>
            </a:r>
          </a:p>
        </p:txBody>
      </p:sp>
      <p:sp>
        <p:nvSpPr>
          <p:cNvPr id="102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EE49F7E-F2A1-4EC2-AA88-78E780FE5EAC}"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Please see the Trainer’s Guide for details.</a:t>
            </a:r>
          </a:p>
          <a:p>
            <a:endParaRPr lang="en-US" dirty="0"/>
          </a:p>
        </p:txBody>
      </p:sp>
      <p:sp>
        <p:nvSpPr>
          <p:cNvPr id="4" name="Slide Number Placeholder 3"/>
          <p:cNvSpPr>
            <a:spLocks noGrp="1"/>
          </p:cNvSpPr>
          <p:nvPr>
            <p:ph type="sldNum" sz="quarter" idx="10"/>
          </p:nvPr>
        </p:nvSpPr>
        <p:spPr/>
        <p:txBody>
          <a:bodyPr/>
          <a:lstStyle/>
          <a:p>
            <a:pPr>
              <a:defRPr/>
            </a:pPr>
            <a:fld id="{AE2F995B-5B91-4FC2-A065-1F1A109DF551}"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algn="ctr" eaLnBrk="1" hangingPunct="1"/>
            <a:r>
              <a:rPr lang="en-US" b="1" dirty="0" smtClean="0"/>
              <a:t>This is an IMPORTANT slide</a:t>
            </a:r>
          </a:p>
        </p:txBody>
      </p:sp>
      <p:sp>
        <p:nvSpPr>
          <p:cNvPr id="4" name="Slide Number Placeholder 3"/>
          <p:cNvSpPr>
            <a:spLocks noGrp="1"/>
          </p:cNvSpPr>
          <p:nvPr>
            <p:ph type="sldNum" sz="quarter" idx="5"/>
          </p:nvPr>
        </p:nvSpPr>
        <p:spPr/>
        <p:txBody>
          <a:bodyPr/>
          <a:lstStyle/>
          <a:p>
            <a:pPr>
              <a:defRPr/>
            </a:pPr>
            <a:fld id="{72A87020-7E89-45EB-8D16-E9CCB10C3181}"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Please see the Trainer’s Guide for details.</a:t>
            </a:r>
          </a:p>
        </p:txBody>
      </p:sp>
      <p:sp>
        <p:nvSpPr>
          <p:cNvPr id="4" name="Slide Number Placeholder 3"/>
          <p:cNvSpPr>
            <a:spLocks noGrp="1"/>
          </p:cNvSpPr>
          <p:nvPr>
            <p:ph type="sldNum" sz="quarter" idx="5"/>
          </p:nvPr>
        </p:nvSpPr>
        <p:spPr/>
        <p:txBody>
          <a:bodyPr/>
          <a:lstStyle/>
          <a:p>
            <a:pPr>
              <a:defRPr/>
            </a:pPr>
            <a:fld id="{9DC3FCCC-C99B-4F2F-BCD8-24FB99543CD2}"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lvl="1" indent="-173038" eaLnBrk="1" hangingPunct="1"/>
            <a:r>
              <a:rPr lang="en-US" b="1" smtClean="0"/>
              <a:t>Some Do’s and Don’ts</a:t>
            </a:r>
          </a:p>
          <a:p>
            <a:pPr lvl="1" indent="-173038" eaLnBrk="1" hangingPunct="1">
              <a:buFontTx/>
              <a:buChar char="•"/>
            </a:pPr>
            <a:r>
              <a:rPr lang="en-US" smtClean="0"/>
              <a:t>Always leave a note of where you are going for field work so that your superiors know where you are. This is important for your safety in case there is an accident.</a:t>
            </a:r>
          </a:p>
          <a:p>
            <a:pPr lvl="1" indent="-173038" eaLnBrk="1" hangingPunct="1">
              <a:buFontTx/>
              <a:buChar char="•"/>
            </a:pPr>
            <a:r>
              <a:rPr lang="en-US" smtClean="0"/>
              <a:t>Eat your meal before you leave the ICTC, so you do not feel hungry.</a:t>
            </a:r>
          </a:p>
          <a:p>
            <a:pPr lvl="1" indent="-173038" eaLnBrk="1" hangingPunct="1">
              <a:buFontTx/>
              <a:buChar char="•"/>
            </a:pPr>
            <a:r>
              <a:rPr lang="en-US" smtClean="0"/>
              <a:t>Find out the weather conditions before you leave. Do not attempt to be a hero by trying to go for field work in adverse conditions like extremely heavy rains.</a:t>
            </a:r>
          </a:p>
          <a:p>
            <a:pPr lvl="1" indent="-173038" eaLnBrk="1" hangingPunct="1">
              <a:buFontTx/>
              <a:buChar char="•"/>
            </a:pPr>
            <a:r>
              <a:rPr lang="en-US" smtClean="0"/>
              <a:t>Decide beforehand whether you would like to accept a cup of tea in your client’s home. Stick to this decision. Here it should be mentioned that it is considered rude to refuse hospitality. But the counsellor may also be worried about drinking food or water that is unsafe. Tea is generally considered safe.</a:t>
            </a:r>
          </a:p>
          <a:p>
            <a:pPr lvl="1" indent="-173038" eaLnBrk="1" hangingPunct="1">
              <a:buFontTx/>
              <a:buChar char="•"/>
            </a:pPr>
            <a:r>
              <a:rPr lang="en-US" smtClean="0"/>
              <a:t>Inform clients that you might pay a home visit. But also ask them how they would prefer you to structure your visit. Some of them may prefer that you introduce yourself as a friend of the family.</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67D2D327-30C0-4B65-83C0-55EA21D1CEB6}"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marL="396875" lvl="1" indent="-173038" eaLnBrk="1" hangingPunct="1">
              <a:defRPr/>
            </a:pPr>
            <a:r>
              <a:rPr lang="en-IN" b="1" dirty="0" smtClean="0"/>
              <a:t>Some Do’s and Don’ts</a:t>
            </a:r>
          </a:p>
          <a:p>
            <a:pPr marL="569913" lvl="1" indent="-173038" eaLnBrk="1" hangingPunct="1">
              <a:buFont typeface="Arial" pitchFamily="34" charset="0"/>
              <a:buChar char="•"/>
              <a:defRPr/>
            </a:pPr>
            <a:r>
              <a:rPr lang="en-IN" dirty="0" smtClean="0"/>
              <a:t>Prepare a kit with IEC and condoms</a:t>
            </a:r>
            <a:endParaRPr lang="en-US" dirty="0" smtClean="0"/>
          </a:p>
          <a:p>
            <a:pPr marL="569913" lvl="1" indent="-173038" eaLnBrk="1" hangingPunct="1">
              <a:buFont typeface="Arial" pitchFamily="34" charset="0"/>
              <a:buChar char="•"/>
              <a:defRPr/>
            </a:pPr>
            <a:r>
              <a:rPr lang="en-US" dirty="0" smtClean="0"/>
              <a:t>Do not wear flashy </a:t>
            </a:r>
            <a:r>
              <a:rPr lang="en-US" dirty="0" err="1" smtClean="0"/>
              <a:t>jewellery</a:t>
            </a:r>
            <a:r>
              <a:rPr lang="en-US" dirty="0" smtClean="0"/>
              <a:t> when you go on field work.</a:t>
            </a:r>
          </a:p>
          <a:p>
            <a:pPr marL="569913" lvl="1" indent="-173038" eaLnBrk="1" hangingPunct="1">
              <a:buFont typeface="Arial" pitchFamily="34" charset="0"/>
              <a:buChar char="•"/>
              <a:defRPr/>
            </a:pPr>
            <a:r>
              <a:rPr lang="en-US" dirty="0" smtClean="0"/>
              <a:t>Take off your shoes when you enter someone’s home.</a:t>
            </a:r>
          </a:p>
          <a:p>
            <a:pPr marL="569913" lvl="1" indent="-173038" eaLnBrk="1" hangingPunct="1">
              <a:buFont typeface="Arial" pitchFamily="34" charset="0"/>
              <a:buChar char="•"/>
              <a:defRPr/>
            </a:pPr>
            <a:r>
              <a:rPr lang="en-US" dirty="0" smtClean="0"/>
              <a:t>As you may be visiting the homes of people who are ill, it is important to do some self-care when you return home: Wash your hands and face when you return home. Change your clothing. These simple actions will reduce the possibility of cross-infection by opportunistic infections.</a:t>
            </a:r>
          </a:p>
          <a:p>
            <a:pPr marL="569913" indent="-173038">
              <a:buFont typeface="Arial" pitchFamily="34" charset="0"/>
              <a:buChar char="•"/>
              <a:defRPr/>
            </a:pPr>
            <a:r>
              <a:rPr lang="en-IN" dirty="0" smtClean="0"/>
              <a:t>Inform the local police station if working in an FSW site</a:t>
            </a:r>
            <a:endParaRPr lang="en-US" dirty="0" smtClean="0"/>
          </a:p>
          <a:p>
            <a:pPr>
              <a:defRPr/>
            </a:pPr>
            <a:r>
              <a:rPr lang="en-IN" dirty="0" smtClean="0"/>
              <a:t> </a:t>
            </a:r>
            <a:endParaRPr lang="en-US" dirty="0" smtClean="0"/>
          </a:p>
          <a:p>
            <a:pPr lvl="1" eaLnBrk="1" hangingPunct="1">
              <a:defRPr/>
            </a:pPr>
            <a:endParaRPr lang="en-US" dirty="0" smtClean="0"/>
          </a:p>
          <a:p>
            <a:pPr eaLnBrk="1" hangingPunct="1">
              <a:defRPr/>
            </a:pPr>
            <a:endParaRPr lang="en-US" dirty="0"/>
          </a:p>
        </p:txBody>
      </p:sp>
      <p:sp>
        <p:nvSpPr>
          <p:cNvPr id="4" name="Slide Number Placeholder 3"/>
          <p:cNvSpPr>
            <a:spLocks noGrp="1"/>
          </p:cNvSpPr>
          <p:nvPr>
            <p:ph type="sldNum" sz="quarter" idx="5"/>
          </p:nvPr>
        </p:nvSpPr>
        <p:spPr/>
        <p:txBody>
          <a:bodyPr/>
          <a:lstStyle/>
          <a:p>
            <a:pPr>
              <a:defRPr/>
            </a:pPr>
            <a:fld id="{CA52472B-97BB-4672-AFED-E2F0EBCC30AE}"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algn="ctr" eaLnBrk="1" hangingPunct="1"/>
            <a:r>
              <a:rPr lang="en-US" b="1" dirty="0" smtClean="0"/>
              <a:t>This is an IMPORTANT slide</a:t>
            </a:r>
          </a:p>
          <a:p>
            <a:pPr eaLnBrk="1" hangingPunct="1"/>
            <a:r>
              <a:rPr lang="en-US" b="1" dirty="0" smtClean="0"/>
              <a:t>Evaluating Outreach</a:t>
            </a:r>
          </a:p>
          <a:p>
            <a:pPr eaLnBrk="1" hangingPunct="1"/>
            <a:r>
              <a:rPr lang="en-US" dirty="0" smtClean="0"/>
              <a:t>The simplest is whether you have completed the activity. On the Outreach Planning Sheet, there is a simple scoring system at the bottom of each monthly table. For each </a:t>
            </a:r>
            <a:r>
              <a:rPr lang="en-US" i="1" dirty="0" smtClean="0"/>
              <a:t>completed</a:t>
            </a:r>
            <a:r>
              <a:rPr lang="en-US" dirty="0" smtClean="0"/>
              <a:t> outreach activity, the </a:t>
            </a:r>
            <a:r>
              <a:rPr lang="en-US" dirty="0" err="1" smtClean="0"/>
              <a:t>counsellor</a:t>
            </a:r>
            <a:r>
              <a:rPr lang="en-US" dirty="0" smtClean="0"/>
              <a:t> should mark 5 points. If there is a fifth Saturday in a month, outreach activity need not be planned for that </a:t>
            </a:r>
            <a:r>
              <a:rPr lang="en-US" i="1" dirty="0" smtClean="0"/>
              <a:t>fifth Saturday</a:t>
            </a:r>
            <a:r>
              <a:rPr lang="en-US" dirty="0" smtClean="0"/>
              <a:t> only. </a:t>
            </a:r>
          </a:p>
          <a:p>
            <a:pPr eaLnBrk="1" hangingPunct="1"/>
            <a:r>
              <a:rPr lang="en-US" i="1" dirty="0" smtClean="0"/>
              <a:t>But this is only the first step. </a:t>
            </a:r>
            <a:endParaRPr lang="en-US" dirty="0" smtClean="0"/>
          </a:p>
          <a:p>
            <a:pPr eaLnBrk="1" hangingPunct="1"/>
            <a:r>
              <a:rPr lang="en-US" dirty="0" smtClean="0"/>
              <a:t>The next level of </a:t>
            </a:r>
            <a:r>
              <a:rPr lang="en-US" smtClean="0"/>
              <a:t>recording is the type of activity during the Outreach visit. </a:t>
            </a:r>
            <a:r>
              <a:rPr lang="en-US" dirty="0" smtClean="0"/>
              <a:t>Here, the </a:t>
            </a:r>
            <a:r>
              <a:rPr lang="en-US" dirty="0" err="1" smtClean="0"/>
              <a:t>counsellor</a:t>
            </a:r>
            <a:r>
              <a:rPr lang="en-US" dirty="0" smtClean="0"/>
              <a:t> should capture what she/he actually did. For a home visit, it could be patient education and motivation. For a village visit, it could be number of contacts as well as education and referral invitations to the ICTC. For a TI visit, it could be number of contacts as well as awareness-building of ICTC services. These are only examples. </a:t>
            </a:r>
            <a:r>
              <a:rPr lang="en-US" dirty="0" err="1" smtClean="0"/>
              <a:t>Counsellors</a:t>
            </a:r>
            <a:r>
              <a:rPr lang="en-US" dirty="0" smtClean="0"/>
              <a:t> can mention many other things.</a:t>
            </a:r>
          </a:p>
          <a:p>
            <a:pPr eaLnBrk="1" hangingPunct="1"/>
            <a:r>
              <a:rPr lang="en-US" dirty="0" smtClean="0"/>
              <a:t>However, Outreach work must show results.</a:t>
            </a:r>
          </a:p>
          <a:p>
            <a:pPr eaLnBrk="1" hangingPunct="1"/>
            <a:r>
              <a:rPr lang="en-US" dirty="0" smtClean="0"/>
              <a:t>The only real way to know if Outreach work is successful is in terms of the number of referrals that are generated from the visits, the number of persons contacted who follow-up. Further, it is not sufficient to be satisfied with one or two referrals. A good </a:t>
            </a:r>
            <a:r>
              <a:rPr lang="en-US" dirty="0" err="1" smtClean="0"/>
              <a:t>counsellor</a:t>
            </a:r>
            <a:r>
              <a:rPr lang="en-US" dirty="0" smtClean="0"/>
              <a:t> would be able to see an increasing number of such referrals and follow-ups. </a:t>
            </a:r>
          </a:p>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72A87020-7E89-45EB-8D16-E9CCB10C3181}"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end with the photographs</a:t>
            </a:r>
            <a:r>
              <a:rPr lang="en-US" baseline="0" dirty="0" smtClean="0"/>
              <a:t> of outreach done by an ICTC counsellor from Madhya Pradesh.</a:t>
            </a:r>
          </a:p>
          <a:p>
            <a:r>
              <a:rPr lang="en-US" baseline="0" dirty="0" smtClean="0"/>
              <a:t>We hope this will inspire you.</a:t>
            </a:r>
            <a:endParaRPr lang="en-US" dirty="0"/>
          </a:p>
        </p:txBody>
      </p:sp>
      <p:sp>
        <p:nvSpPr>
          <p:cNvPr id="4" name="Slide Number Placeholder 3"/>
          <p:cNvSpPr>
            <a:spLocks noGrp="1"/>
          </p:cNvSpPr>
          <p:nvPr>
            <p:ph type="sldNum" sz="quarter" idx="10"/>
          </p:nvPr>
        </p:nvSpPr>
        <p:spPr/>
        <p:txBody>
          <a:bodyPr/>
          <a:lstStyle/>
          <a:p>
            <a:pPr>
              <a:defRPr/>
            </a:pPr>
            <a:fld id="{AE2F995B-5B91-4FC2-A065-1F1A109DF551}"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E2F995B-5B91-4FC2-A065-1F1A109DF551}" type="slidenum">
              <a:rPr lang="en-US" smtClean="0"/>
              <a:pPr>
                <a:defRPr/>
              </a:pPr>
              <a:t>22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E2F995B-5B91-4FC2-A065-1F1A109DF551}" type="slidenum">
              <a:rPr lang="en-US" smtClean="0"/>
              <a:pPr>
                <a:defRPr/>
              </a:pPr>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Explain the objectives of the session</a:t>
            </a:r>
            <a:endParaRPr lang="en-US" dirty="0"/>
          </a:p>
        </p:txBody>
      </p:sp>
      <p:sp>
        <p:nvSpPr>
          <p:cNvPr id="4" name="Slide Number Placeholder 3"/>
          <p:cNvSpPr>
            <a:spLocks noGrp="1"/>
          </p:cNvSpPr>
          <p:nvPr>
            <p:ph type="sldNum" sz="quarter" idx="5"/>
          </p:nvPr>
        </p:nvSpPr>
        <p:spPr/>
        <p:txBody>
          <a:bodyPr/>
          <a:lstStyle/>
          <a:p>
            <a:pPr>
              <a:defRPr/>
            </a:pPr>
            <a:fld id="{F3D1E15D-AD73-48DB-A638-0B36B82125E4}"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t>Please see the Trainer’s Guide for details.</a:t>
            </a:r>
          </a:p>
          <a:p>
            <a:pPr eaLnBrk="1" hangingPunct="1">
              <a:spcBef>
                <a:spcPct val="0"/>
              </a:spcBef>
            </a:pPr>
            <a:r>
              <a:rPr lang="en-US" i="1" dirty="0" smtClean="0"/>
              <a:t> </a:t>
            </a:r>
            <a:endParaRPr lang="en-US" dirty="0" smtClean="0"/>
          </a:p>
        </p:txBody>
      </p:sp>
      <p:sp>
        <p:nvSpPr>
          <p:cNvPr id="4" name="Slide Number Placeholder 3"/>
          <p:cNvSpPr>
            <a:spLocks noGrp="1"/>
          </p:cNvSpPr>
          <p:nvPr>
            <p:ph type="sldNum" sz="quarter" idx="10"/>
          </p:nvPr>
        </p:nvSpPr>
        <p:spPr/>
        <p:txBody>
          <a:bodyPr/>
          <a:lstStyle/>
          <a:p>
            <a:pPr>
              <a:defRPr/>
            </a:pPr>
            <a:fld id="{AE2F995B-5B91-4FC2-A065-1F1A109DF551}"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lgn="ctr" eaLnBrk="1" hangingPunct="1">
              <a:defRPr/>
            </a:pPr>
            <a:r>
              <a:rPr lang="en-US" b="1" dirty="0" smtClean="0"/>
              <a:t>This is an IMPORTANT slide</a:t>
            </a:r>
          </a:p>
          <a:p>
            <a:pPr algn="ctr" eaLnBrk="1" hangingPunct="1">
              <a:defRPr/>
            </a:pPr>
            <a:endParaRPr lang="en-US" b="1" dirty="0" smtClean="0"/>
          </a:p>
          <a:p>
            <a:r>
              <a:rPr lang="en-IN" sz="1200" kern="1200" dirty="0" smtClean="0">
                <a:solidFill>
                  <a:schemeClr val="tx1"/>
                </a:solidFill>
                <a:latin typeface="+mn-lt"/>
                <a:ea typeface="+mn-ea"/>
                <a:cs typeface="+mn-cs"/>
              </a:rPr>
              <a:t>Outreach by ICTC counsellors includes: </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Visits to TI project sites/ hot spots </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Visits to sites where there are many migrants/ truckers</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Visits to other NGOs</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Visits to key villages</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Home visits to PLHIVs</a:t>
            </a:r>
            <a:endParaRPr lang="en-US" sz="1200" kern="1200" dirty="0" smtClean="0">
              <a:solidFill>
                <a:schemeClr val="tx1"/>
              </a:solidFill>
              <a:latin typeface="+mn-lt"/>
              <a:ea typeface="+mn-ea"/>
              <a:cs typeface="+mn-cs"/>
            </a:endParaRPr>
          </a:p>
          <a:p>
            <a:pPr algn="ctr" eaLnBrk="1" hangingPunct="1">
              <a:defRPr/>
            </a:pPr>
            <a:endParaRPr lang="en-US" b="1" dirty="0" smtClean="0"/>
          </a:p>
          <a:p>
            <a:pPr eaLnBrk="1" hangingPunct="1">
              <a:defRPr/>
            </a:pPr>
            <a:r>
              <a:rPr lang="en-US" dirty="0" smtClean="0"/>
              <a:t>You may do these activities in moderation but remember they are not outreach</a:t>
            </a:r>
          </a:p>
          <a:p>
            <a:pPr eaLnBrk="1" hangingPunct="1">
              <a:defRPr/>
            </a:pPr>
            <a:r>
              <a:rPr lang="en-US" dirty="0" smtClean="0"/>
              <a:t>All visits to field are not outreach work.  Some examples are</a:t>
            </a:r>
          </a:p>
          <a:p>
            <a:pPr marL="233363" indent="-120650" eaLnBrk="1" hangingPunct="1">
              <a:buFont typeface="Arial" pitchFamily="34" charset="0"/>
              <a:buChar char="•"/>
              <a:defRPr/>
            </a:pPr>
            <a:r>
              <a:rPr lang="en-US" dirty="0" smtClean="0"/>
              <a:t>Going on health camps conducted by the hospital or some other agency. </a:t>
            </a:r>
          </a:p>
          <a:p>
            <a:pPr marL="233363" indent="-120650" eaLnBrk="1" hangingPunct="1">
              <a:buFont typeface="Arial" pitchFamily="34" charset="0"/>
              <a:buChar char="•"/>
              <a:defRPr/>
            </a:pPr>
            <a:r>
              <a:rPr lang="en-US" dirty="0" smtClean="0"/>
              <a:t> Attending conferences and meetings on behalf of the Dean of the hospital</a:t>
            </a:r>
          </a:p>
          <a:p>
            <a:pPr marL="233363" indent="-120650" eaLnBrk="1" hangingPunct="1">
              <a:buFont typeface="Arial" pitchFamily="34" charset="0"/>
              <a:buChar char="•"/>
              <a:defRPr/>
            </a:pPr>
            <a:r>
              <a:rPr lang="en-US" dirty="0" smtClean="0"/>
              <a:t> Lectures in schools and colleges on HIV or related issues</a:t>
            </a:r>
            <a:endParaRPr lang="en-US" dirty="0"/>
          </a:p>
        </p:txBody>
      </p:sp>
      <p:sp>
        <p:nvSpPr>
          <p:cNvPr id="4" name="Slide Number Placeholder 3"/>
          <p:cNvSpPr>
            <a:spLocks noGrp="1"/>
          </p:cNvSpPr>
          <p:nvPr>
            <p:ph type="sldNum" sz="quarter" idx="5"/>
          </p:nvPr>
        </p:nvSpPr>
        <p:spPr/>
        <p:txBody>
          <a:bodyPr/>
          <a:lstStyle/>
          <a:p>
            <a:pPr>
              <a:defRPr/>
            </a:pPr>
            <a:fld id="{CC2C8610-1F2A-45E3-960C-2F6A1E28F1A8}"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marL="233363" indent="-233363" algn="ctr" eaLnBrk="1" hangingPunct="1">
              <a:buFont typeface="Arial" pitchFamily="34" charset="0"/>
              <a:buNone/>
              <a:defRPr/>
            </a:pPr>
            <a:r>
              <a:rPr lang="en-US" b="1" dirty="0" smtClean="0"/>
              <a:t>This is an IMPORTANT slide</a:t>
            </a:r>
          </a:p>
          <a:p>
            <a:pPr marL="233363" indent="-233363" eaLnBrk="1" hangingPunct="1">
              <a:buFont typeface="Arial" pitchFamily="34" charset="0"/>
              <a:buNone/>
              <a:defRPr/>
            </a:pPr>
            <a:endParaRPr lang="en-US" b="1" dirty="0" smtClean="0"/>
          </a:p>
          <a:p>
            <a:pPr marL="233363" indent="-233363" eaLnBrk="1" hangingPunct="1">
              <a:buFont typeface="Arial" pitchFamily="34" charset="0"/>
              <a:buNone/>
              <a:defRPr/>
            </a:pPr>
            <a:r>
              <a:rPr lang="en-US" b="1" dirty="0" smtClean="0"/>
              <a:t>Responsibilities of ICTC Counsellors Related to Outreach Work </a:t>
            </a:r>
          </a:p>
          <a:p>
            <a:r>
              <a:rPr lang="en-IN" sz="1200" kern="1200" dirty="0" smtClean="0">
                <a:solidFill>
                  <a:schemeClr val="tx1"/>
                </a:solidFill>
                <a:latin typeface="+mn-lt"/>
                <a:ea typeface="+mn-ea"/>
                <a:cs typeface="+mn-cs"/>
              </a:rPr>
              <a:t>Outreach by ICTC counsellors includes: </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Visits to TI project sites/ hot spots </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Visits to sites where there are many migrants/ truckers</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Visits to other NGOs</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Visits to key villages</a:t>
            </a:r>
            <a:endParaRPr lang="en-US" sz="1200" kern="1200" dirty="0" smtClean="0">
              <a:solidFill>
                <a:schemeClr val="tx1"/>
              </a:solidFill>
              <a:latin typeface="+mn-lt"/>
              <a:ea typeface="+mn-ea"/>
              <a:cs typeface="+mn-cs"/>
            </a:endParaRPr>
          </a:p>
          <a:p>
            <a:pPr lvl="0"/>
            <a:r>
              <a:rPr lang="en-IN" sz="1200" kern="1200" dirty="0" smtClean="0">
                <a:solidFill>
                  <a:schemeClr val="tx1"/>
                </a:solidFill>
                <a:latin typeface="+mn-lt"/>
                <a:ea typeface="+mn-ea"/>
                <a:cs typeface="+mn-cs"/>
              </a:rPr>
              <a:t>Home visits to PLHIVs</a:t>
            </a:r>
            <a:endParaRPr lang="en-US" sz="1200" kern="1200" dirty="0" smtClean="0">
              <a:solidFill>
                <a:schemeClr val="tx1"/>
              </a:solidFill>
              <a:latin typeface="+mn-lt"/>
              <a:ea typeface="+mn-ea"/>
              <a:cs typeface="+mn-cs"/>
            </a:endParaRPr>
          </a:p>
          <a:p>
            <a:pPr marL="233363" indent="-233363" eaLnBrk="1" hangingPunct="1">
              <a:buFont typeface="Arial" pitchFamily="34" charset="0"/>
              <a:buChar char="•"/>
              <a:defRPr/>
            </a:pPr>
            <a:endParaRPr lang="en-US" b="1" dirty="0" smtClean="0"/>
          </a:p>
          <a:p>
            <a:pPr marL="233363" indent="-233363" eaLnBrk="1" hangingPunct="1">
              <a:buFont typeface="Arial" pitchFamily="34" charset="0"/>
              <a:buChar char="•"/>
              <a:defRPr/>
            </a:pPr>
            <a:r>
              <a:rPr lang="en-US" b="1" dirty="0" smtClean="0"/>
              <a:t>Visits to TI project sites/ hot spots </a:t>
            </a:r>
          </a:p>
          <a:p>
            <a:pPr marL="233363" eaLnBrk="1" hangingPunct="1">
              <a:defRPr/>
            </a:pPr>
            <a:r>
              <a:rPr lang="en-US" dirty="0" smtClean="0"/>
              <a:t>A hotspot is a place where members of TI communities gather to </a:t>
            </a:r>
            <a:r>
              <a:rPr lang="en-US" dirty="0" err="1" smtClean="0"/>
              <a:t>practise</a:t>
            </a:r>
            <a:r>
              <a:rPr lang="en-US" dirty="0" smtClean="0"/>
              <a:t> their commercial activity (in case of sex workers) or to engage in those habits that place them at risk (in case of IDUs and MSMs)</a:t>
            </a:r>
          </a:p>
          <a:p>
            <a:pPr marL="233363" eaLnBrk="1" hangingPunct="1">
              <a:defRPr/>
            </a:pPr>
            <a:r>
              <a:rPr lang="en-US" dirty="0" smtClean="0"/>
              <a:t>Visit to TI projects/hotspots are to increase familiarity with members of High Risk Groups at the projects and their issues. It is also intended to increase referrals and to do on-spot education related to HIV in general, and HIV testing. </a:t>
            </a:r>
          </a:p>
          <a:p>
            <a:pPr marL="233363" eaLnBrk="1" hangingPunct="1">
              <a:defRPr/>
            </a:pPr>
            <a:r>
              <a:rPr lang="en-US" dirty="0" smtClean="0"/>
              <a:t>The advantage of TI site visits is two-fold: </a:t>
            </a:r>
          </a:p>
          <a:p>
            <a:pPr marL="517525" indent="-173038" eaLnBrk="1" hangingPunct="1">
              <a:buFont typeface="Arial" pitchFamily="34" charset="0"/>
              <a:buChar char="•"/>
              <a:defRPr/>
            </a:pPr>
            <a:r>
              <a:rPr lang="en-US" dirty="0" smtClean="0"/>
              <a:t>The counsellor will learn the reality of the TI client’s life situation. </a:t>
            </a:r>
          </a:p>
          <a:p>
            <a:pPr marL="517525" indent="-173038" eaLnBrk="1" hangingPunct="1">
              <a:buFont typeface="Arial" pitchFamily="34" charset="0"/>
              <a:buChar char="•"/>
              <a:defRPr/>
            </a:pPr>
            <a:r>
              <a:rPr lang="en-US" dirty="0" smtClean="0"/>
              <a:t>TI clients will feel more comfortable approaching the ICTC for testing.</a:t>
            </a:r>
          </a:p>
          <a:p>
            <a:pPr marL="233363" eaLnBrk="1" hangingPunct="1">
              <a:defRPr/>
            </a:pPr>
            <a:endParaRPr lang="en-US" dirty="0" smtClean="0"/>
          </a:p>
          <a:p>
            <a:pPr marL="233363" indent="-233363" eaLnBrk="1" hangingPunct="1">
              <a:buFont typeface="Arial" pitchFamily="34" charset="0"/>
              <a:buChar char="•"/>
              <a:defRPr/>
            </a:pPr>
            <a:r>
              <a:rPr lang="en-US" b="1" dirty="0" smtClean="0"/>
              <a:t>Visits to sites where there are many migrants/ truckers</a:t>
            </a:r>
          </a:p>
          <a:p>
            <a:pPr marL="233363" eaLnBrk="1" hangingPunct="1">
              <a:defRPr/>
            </a:pPr>
            <a:r>
              <a:rPr lang="en-US" dirty="0" smtClean="0"/>
              <a:t>These are to increase familiarity with members of Bridge Populations at the sites where they gather and their issues. It is also intended to increase referrals and to do on-spot education related to HIV in general, and HIV testing. </a:t>
            </a:r>
          </a:p>
          <a:p>
            <a:pPr marL="233363" eaLnBrk="1" hangingPunct="1">
              <a:defRPr/>
            </a:pPr>
            <a:endParaRPr lang="en-US" dirty="0" smtClean="0"/>
          </a:p>
          <a:p>
            <a:pPr marL="233363" indent="-233363" eaLnBrk="1" hangingPunct="1">
              <a:buFont typeface="Arial" pitchFamily="34" charset="0"/>
              <a:buChar char="•"/>
              <a:defRPr/>
            </a:pPr>
            <a:r>
              <a:rPr lang="en-US" b="1" dirty="0" smtClean="0"/>
              <a:t>Visits to other NGOs</a:t>
            </a:r>
          </a:p>
          <a:p>
            <a:pPr marL="233363" eaLnBrk="1" hangingPunct="1">
              <a:defRPr/>
            </a:pPr>
            <a:r>
              <a:rPr lang="en-US" dirty="0" smtClean="0"/>
              <a:t>Here the counsellor will interact with NGO personnel to explain the services available at the ICTC in order to generate referrals. But it is also a source of feedback on how the general community perceives the ICTC services.</a:t>
            </a:r>
          </a:p>
          <a:p>
            <a:pPr marL="233363" eaLnBrk="1" hangingPunct="1">
              <a:defRPr/>
            </a:pPr>
            <a:endParaRPr lang="en-US" dirty="0" smtClean="0"/>
          </a:p>
          <a:p>
            <a:pPr eaLnBrk="1" hangingPunct="1">
              <a:defRPr/>
            </a:pPr>
            <a:r>
              <a:rPr lang="en-US" dirty="0" smtClean="0"/>
              <a:t>We will discuss Key villages and home visits on the next two slides.</a:t>
            </a:r>
            <a:endParaRPr lang="en-US" dirty="0"/>
          </a:p>
        </p:txBody>
      </p:sp>
      <p:sp>
        <p:nvSpPr>
          <p:cNvPr id="4" name="Slide Number Placeholder 3"/>
          <p:cNvSpPr>
            <a:spLocks noGrp="1"/>
          </p:cNvSpPr>
          <p:nvPr>
            <p:ph type="sldNum" sz="quarter" idx="5"/>
          </p:nvPr>
        </p:nvSpPr>
        <p:spPr/>
        <p:txBody>
          <a:bodyPr/>
          <a:lstStyle/>
          <a:p>
            <a:pPr>
              <a:defRPr/>
            </a:pPr>
            <a:fld id="{6D43DA99-E21A-410B-A6E6-1C53926A1764}"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20000"/>
          </a:bodyPr>
          <a:lstStyle/>
          <a:p>
            <a:pPr marL="233363" indent="-233363" eaLnBrk="1" hangingPunct="1">
              <a:defRPr/>
            </a:pPr>
            <a:r>
              <a:rPr lang="en-US" b="1" dirty="0" smtClean="0"/>
              <a:t>Key Villages</a:t>
            </a:r>
          </a:p>
          <a:p>
            <a:pPr marL="233363" indent="-233363" eaLnBrk="1" hangingPunct="1">
              <a:buFont typeface="Arial" pitchFamily="34" charset="0"/>
              <a:buChar char="•"/>
              <a:defRPr/>
            </a:pPr>
            <a:endParaRPr lang="en-US" b="1" dirty="0" smtClean="0"/>
          </a:p>
          <a:p>
            <a:pPr marL="233363" indent="-233363" eaLnBrk="1" hangingPunct="1">
              <a:buFont typeface="Arial" pitchFamily="34" charset="0"/>
              <a:buChar char="•"/>
              <a:defRPr/>
            </a:pPr>
            <a:r>
              <a:rPr lang="en-US" b="1" dirty="0" smtClean="0"/>
              <a:t>Visits to key villages</a:t>
            </a:r>
          </a:p>
          <a:p>
            <a:pPr eaLnBrk="1" hangingPunct="1">
              <a:defRPr/>
            </a:pPr>
            <a:r>
              <a:rPr lang="en-US" b="1" u="sng" dirty="0" smtClean="0"/>
              <a:t>Key villages</a:t>
            </a:r>
            <a:r>
              <a:rPr lang="en-US" dirty="0" smtClean="0"/>
              <a:t>:</a:t>
            </a:r>
          </a:p>
          <a:p>
            <a:pPr marL="284163" indent="-171450" eaLnBrk="1" hangingPunct="1">
              <a:buFont typeface="Wingdings" pitchFamily="2" charset="2"/>
              <a:buChar char="Ø"/>
              <a:defRPr/>
            </a:pPr>
            <a:r>
              <a:rPr lang="en-US" dirty="0" smtClean="0"/>
              <a:t>have very high numbers of families with one/ more persons migrating to other cities/ states for work</a:t>
            </a:r>
          </a:p>
          <a:p>
            <a:pPr marL="284163" indent="-171450" eaLnBrk="1" hangingPunct="1">
              <a:buFont typeface="Wingdings" pitchFamily="2" charset="2"/>
              <a:buChar char="Ø"/>
              <a:defRPr/>
            </a:pPr>
            <a:r>
              <a:rPr lang="en-US" dirty="0" smtClean="0"/>
              <a:t>have more than 3-5 cases of people detected as HIV-infected, but provide very few referrals to the ICTC.</a:t>
            </a:r>
          </a:p>
          <a:p>
            <a:pPr marL="112713" eaLnBrk="1" hangingPunct="1">
              <a:defRPr/>
            </a:pPr>
            <a:r>
              <a:rPr lang="en-US" dirty="0" smtClean="0"/>
              <a:t>Visits to key villages are a team effort involving the District Supervisor and the Outreach worker. The tasks which should be accomplished by the team led by the District Supervisor include:</a:t>
            </a:r>
          </a:p>
          <a:p>
            <a:pPr marL="457200" indent="-173038" eaLnBrk="1" hangingPunct="1">
              <a:buFont typeface="Arial" pitchFamily="34" charset="0"/>
              <a:buChar char="•"/>
              <a:defRPr/>
            </a:pPr>
            <a:r>
              <a:rPr lang="en-US" dirty="0" smtClean="0"/>
              <a:t>Meeting young people (youth club members/NYKS), leaders/members of SHG, ASHA, AWW, </a:t>
            </a:r>
            <a:r>
              <a:rPr lang="en-US" i="1" dirty="0" smtClean="0"/>
              <a:t>gram </a:t>
            </a:r>
            <a:r>
              <a:rPr lang="en-US" i="1" dirty="0" err="1" smtClean="0"/>
              <a:t>panchayat</a:t>
            </a:r>
            <a:r>
              <a:rPr lang="en-US" i="1" dirty="0" smtClean="0"/>
              <a:t> </a:t>
            </a:r>
            <a:r>
              <a:rPr lang="en-US" i="1" dirty="0" err="1" smtClean="0"/>
              <a:t>sarpanch</a:t>
            </a:r>
            <a:r>
              <a:rPr lang="en-US" dirty="0" smtClean="0"/>
              <a:t>/members. If the Link Worker Scheme is operational in the district, the counsellor should also interact with Link Workers</a:t>
            </a:r>
          </a:p>
          <a:p>
            <a:pPr marL="457200" indent="-173038" eaLnBrk="1" hangingPunct="1">
              <a:buFont typeface="Arial" pitchFamily="34" charset="0"/>
              <a:buChar char="•"/>
              <a:defRPr/>
            </a:pPr>
            <a:r>
              <a:rPr lang="en-US" dirty="0" smtClean="0"/>
              <a:t>Holding a </a:t>
            </a:r>
            <a:r>
              <a:rPr lang="en-US" i="1" dirty="0" smtClean="0"/>
              <a:t>gram </a:t>
            </a:r>
            <a:r>
              <a:rPr lang="en-US" i="1" dirty="0" err="1" smtClean="0"/>
              <a:t>sabha</a:t>
            </a:r>
            <a:r>
              <a:rPr lang="en-US" dirty="0" smtClean="0"/>
              <a:t> and explaining issues related to HIV/AIDS to motivate persons to take up HIV counseling and testing. </a:t>
            </a:r>
          </a:p>
          <a:p>
            <a:pPr marL="457200" indent="-173038" eaLnBrk="1" hangingPunct="1">
              <a:buFont typeface="Arial" pitchFamily="34" charset="0"/>
              <a:buChar char="•"/>
              <a:defRPr/>
            </a:pPr>
            <a:r>
              <a:rPr lang="en-US" dirty="0" smtClean="0"/>
              <a:t>Ensuring that HIV-Positive pregnant women in the village have access to prenatal care and transport for timely institutional delivery through assistance by the ANM/ASHA/GP.</a:t>
            </a:r>
          </a:p>
          <a:p>
            <a:pPr marL="457200" indent="-173038" eaLnBrk="1" hangingPunct="1">
              <a:buFont typeface="Arial" pitchFamily="34" charset="0"/>
              <a:buChar char="•"/>
              <a:defRPr/>
            </a:pPr>
            <a:r>
              <a:rPr lang="en-US" dirty="0" smtClean="0"/>
              <a:t>Explaining to the community to refer persons having cough for more than 2 weeks for TB and HIV tests.</a:t>
            </a:r>
          </a:p>
          <a:p>
            <a:pPr marL="457200" indent="-173038" eaLnBrk="1" hangingPunct="1">
              <a:buFont typeface="Arial" pitchFamily="34" charset="0"/>
              <a:buChar char="•"/>
              <a:defRPr/>
            </a:pPr>
            <a:r>
              <a:rPr lang="en-US" dirty="0" smtClean="0"/>
              <a:t>Explaining the need to identify children who are stunted and malnourished or who have diarrhea or fever, and to refer them for HIV testing and/or early treatment.</a:t>
            </a:r>
          </a:p>
          <a:p>
            <a:pPr marL="457200" indent="-173038" eaLnBrk="1" hangingPunct="1">
              <a:buFont typeface="Arial" pitchFamily="34" charset="0"/>
              <a:buChar char="•"/>
              <a:defRPr/>
            </a:pPr>
            <a:r>
              <a:rPr lang="en-US" dirty="0" smtClean="0"/>
              <a:t>Motivating AWW to ensure good nutrition to HIV-positive children and pregnant women.</a:t>
            </a:r>
          </a:p>
          <a:p>
            <a:pPr>
              <a:defRPr/>
            </a:pPr>
            <a:endParaRPr lang="en-US" dirty="0"/>
          </a:p>
        </p:txBody>
      </p:sp>
      <p:sp>
        <p:nvSpPr>
          <p:cNvPr id="4" name="Slide Number Placeholder 3"/>
          <p:cNvSpPr>
            <a:spLocks noGrp="1"/>
          </p:cNvSpPr>
          <p:nvPr>
            <p:ph type="sldNum" sz="quarter" idx="5"/>
          </p:nvPr>
        </p:nvSpPr>
        <p:spPr/>
        <p:txBody>
          <a:bodyPr/>
          <a:lstStyle/>
          <a:p>
            <a:pPr>
              <a:defRPr/>
            </a:pPr>
            <a:fld id="{AF929A2D-6EF9-400F-BCD1-FF1FF9E823BA}"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7500" lnSpcReduction="20000"/>
          </a:bodyPr>
          <a:lstStyle/>
          <a:p>
            <a:pPr algn="ctr" eaLnBrk="1" hangingPunct="1">
              <a:defRPr/>
            </a:pPr>
            <a:r>
              <a:rPr lang="en-US" sz="1300" b="1" dirty="0" smtClean="0"/>
              <a:t>This is an IMPORTANT slide</a:t>
            </a:r>
          </a:p>
          <a:p>
            <a:pPr eaLnBrk="1" hangingPunct="1">
              <a:defRPr/>
            </a:pPr>
            <a:endParaRPr lang="en-US" sz="1300" b="1" dirty="0" smtClean="0"/>
          </a:p>
          <a:p>
            <a:pPr eaLnBrk="1" hangingPunct="1">
              <a:defRPr/>
            </a:pPr>
            <a:r>
              <a:rPr lang="en-US" sz="1300" b="1" dirty="0" smtClean="0"/>
              <a:t>Home Visit as Outreach</a:t>
            </a:r>
          </a:p>
          <a:p>
            <a:pPr eaLnBrk="1" hangingPunct="1">
              <a:defRPr/>
            </a:pPr>
            <a:r>
              <a:rPr lang="en-US" dirty="0" smtClean="0"/>
              <a:t>The aim of this is to follow up with clients who have tested positive. There are three scenarios:</a:t>
            </a:r>
          </a:p>
          <a:p>
            <a:pPr marL="228600" indent="-228600" eaLnBrk="1" hangingPunct="1">
              <a:spcBef>
                <a:spcPts val="700"/>
              </a:spcBef>
              <a:buFont typeface="+mj-lt"/>
              <a:buAutoNum type="arabicPeriod"/>
              <a:defRPr/>
            </a:pPr>
            <a:r>
              <a:rPr lang="en-US" sz="1300" b="1" dirty="0" smtClean="0"/>
              <a:t>One is following up with clients who have tested positive at the ICTC</a:t>
            </a:r>
            <a:r>
              <a:rPr lang="en-US" sz="1300" dirty="0" smtClean="0"/>
              <a:t>. The counsellor must ensure that clients are coping well with their test result, and that they have made contact with the nearest ART centre. The counsellor must also use this opportunity to motivate spouses of the Positive Person to get tested for HIV if they have not already done so (When they are motivated and come in for testing, the information should be noted in Column 16, 18, 19, 20 of the ICTC Register for General Clients). Here it is important to realize that the counsellor cannot ask for a telephone number at the Post-Test Session (that is after finding out about the person’s positive result) as this is a sign of discrimination. Contact details should be gathered at the Pre-Test Session from all clients. At the Post-Test Session, the counsellor should prepare the client for the possibility of a home visit a few months later. As you will learn in another training session, many positive people do not follow up at the ART centre. A good practice would be to prepare the positive client to expect a phone call 6 weeks after the test date to check whether they made contact with the ART centre and address any problems they may have faced.</a:t>
            </a:r>
          </a:p>
          <a:p>
            <a:pPr marL="228600" indent="-228600" eaLnBrk="1" hangingPunct="1">
              <a:spcBef>
                <a:spcPts val="700"/>
              </a:spcBef>
              <a:buFont typeface="+mj-lt"/>
              <a:buAutoNum type="arabicPeriod"/>
              <a:defRPr/>
            </a:pPr>
            <a:r>
              <a:rPr lang="en-US" sz="1300" b="1" dirty="0" smtClean="0"/>
              <a:t>A second scenario is tracing someone who has MISSED a regular visit to the ART centre/ LAC, or, even more seriously, someone who is Lost-to-Follow-Up (LFU). </a:t>
            </a:r>
            <a:r>
              <a:rPr lang="en-US" sz="1300" dirty="0" smtClean="0"/>
              <a:t>Information about LFU and MISSED clients would be provided by the ART centre or the LAC. If a particular ICTC has been designated as an LAC, then those counsellors would also be able to appreciate the importance of home visits. </a:t>
            </a:r>
          </a:p>
          <a:p>
            <a:pPr marL="228600" indent="-228600" eaLnBrk="1" hangingPunct="1">
              <a:spcBef>
                <a:spcPts val="700"/>
              </a:spcBef>
              <a:buFont typeface="+mj-lt"/>
              <a:buAutoNum type="arabicPeriod"/>
              <a:defRPr/>
            </a:pPr>
            <a:r>
              <a:rPr lang="en-US" sz="1300" b="1" dirty="0" smtClean="0"/>
              <a:t>The third scenario concerns visits to pregnant women whose positive HIV status is detected early during pregnancy and sustaining their interest in an institutional delivery where they can be administered </a:t>
            </a:r>
            <a:r>
              <a:rPr lang="en-US" sz="1300" b="1" dirty="0" err="1" smtClean="0"/>
              <a:t>nevirapine</a:t>
            </a:r>
            <a:r>
              <a:rPr lang="en-US" sz="1300" b="1" dirty="0" smtClean="0"/>
              <a:t> prophylaxis. </a:t>
            </a:r>
          </a:p>
          <a:p>
            <a:r>
              <a:rPr lang="en-IN" sz="1200" kern="1200" dirty="0" smtClean="0">
                <a:solidFill>
                  <a:schemeClr val="tx1"/>
                </a:solidFill>
                <a:latin typeface="+mn-lt"/>
                <a:ea typeface="+mn-ea"/>
                <a:cs typeface="+mn-cs"/>
              </a:rPr>
              <a:t>These follow-ups will become even more critical as new PPTCT regimens are introduced beyond the single-dose </a:t>
            </a:r>
            <a:r>
              <a:rPr lang="en-IN" sz="1200" kern="1200" dirty="0" err="1" smtClean="0">
                <a:solidFill>
                  <a:schemeClr val="tx1"/>
                </a:solidFill>
                <a:latin typeface="+mn-lt"/>
                <a:ea typeface="+mn-ea"/>
                <a:cs typeface="+mn-cs"/>
              </a:rPr>
              <a:t>nevirapine</a:t>
            </a:r>
            <a:r>
              <a:rPr lang="en-IN" sz="1200" kern="1200" dirty="0" smtClean="0">
                <a:solidFill>
                  <a:schemeClr val="tx1"/>
                </a:solidFill>
                <a:latin typeface="+mn-lt"/>
                <a:ea typeface="+mn-ea"/>
                <a:cs typeface="+mn-cs"/>
              </a:rPr>
              <a:t> administration. During home visits, the counsellor can provide nutritional counselling, infant-feeding counselling, and motivate the spouse to get tested. When the spouse is motivated and presents for testing, the information should be noted in Column 19, 20, 21 of the ICTC Register for Pregnant Women. </a:t>
            </a:r>
            <a:endParaRPr lang="en-US" sz="1200" kern="1200" dirty="0" smtClean="0">
              <a:solidFill>
                <a:schemeClr val="tx1"/>
              </a:solidFill>
              <a:latin typeface="+mn-lt"/>
              <a:ea typeface="+mn-ea"/>
              <a:cs typeface="+mn-cs"/>
            </a:endParaRPr>
          </a:p>
          <a:p>
            <a:r>
              <a:rPr lang="en-IN" sz="1200" kern="1200" dirty="0" smtClean="0">
                <a:solidFill>
                  <a:schemeClr val="tx1"/>
                </a:solidFill>
                <a:latin typeface="+mn-lt"/>
                <a:ea typeface="+mn-ea"/>
                <a:cs typeface="+mn-cs"/>
              </a:rPr>
              <a:t>After delivery, the counsellor can use the home visit to follow up the mother and baby and ensure that the baby undergoes Early Infant Diagnosis. Enter the data in Column 34, 35, 36 of the ICTC Register for Pregnant Women. Enter the relevant data in the ICTC Post-natal Follow-up Register.</a:t>
            </a:r>
            <a:endParaRPr lang="en-US" sz="1200" kern="1200" dirty="0" smtClean="0">
              <a:solidFill>
                <a:schemeClr val="tx1"/>
              </a:solidFill>
              <a:latin typeface="+mn-lt"/>
              <a:ea typeface="+mn-ea"/>
              <a:cs typeface="+mn-cs"/>
            </a:endParaRPr>
          </a:p>
          <a:p>
            <a:pPr marL="228600" indent="-228600" eaLnBrk="1" hangingPunct="1">
              <a:spcBef>
                <a:spcPts val="700"/>
              </a:spcBef>
              <a:buFont typeface="+mj-lt"/>
              <a:buNone/>
              <a:defRPr/>
            </a:pPr>
            <a:endParaRPr lang="en-US" sz="1300" dirty="0" smtClean="0"/>
          </a:p>
          <a:p>
            <a:pPr marL="228600" indent="-228600" eaLnBrk="1" hangingPunct="1">
              <a:defRPr/>
            </a:pPr>
            <a:endParaRPr lang="en-US" b="1" dirty="0" smtClean="0"/>
          </a:p>
          <a:p>
            <a:pPr eaLnBrk="1" hangingPunct="1">
              <a:defRPr/>
            </a:pPr>
            <a:r>
              <a:rPr lang="en-US" b="1" dirty="0" smtClean="0"/>
              <a:t>In high prevalence districts, some ICTC counsellors may be assisted in these tasks by Outreach workers. But the presence of an Outreach worker does not reduce the responsibility of the counsellor for outreach.</a:t>
            </a:r>
            <a:endParaRPr lang="en-US" dirty="0" smtClean="0"/>
          </a:p>
          <a:p>
            <a:pPr eaLnBrk="1" hangingPunct="1">
              <a:defRPr/>
            </a:pPr>
            <a:endParaRPr lang="en-US" dirty="0"/>
          </a:p>
        </p:txBody>
      </p:sp>
      <p:sp>
        <p:nvSpPr>
          <p:cNvPr id="4" name="Slide Number Placeholder 3"/>
          <p:cNvSpPr>
            <a:spLocks noGrp="1"/>
          </p:cNvSpPr>
          <p:nvPr>
            <p:ph type="sldNum" sz="quarter" idx="5"/>
          </p:nvPr>
        </p:nvSpPr>
        <p:spPr/>
        <p:txBody>
          <a:bodyPr/>
          <a:lstStyle/>
          <a:p>
            <a:pPr>
              <a:defRPr/>
            </a:pPr>
            <a:fld id="{D57F2309-6A36-4C24-8805-E991BB986174}"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p:txBody>
          <a:bodyPr wrap="square" numCol="1" anchor="t" anchorCtr="0" compatLnSpc="1">
            <a:prstTxWarp prst="textNoShape">
              <a:avLst/>
            </a:prstTxWarp>
          </a:bodyPr>
          <a:lstStyle/>
          <a:p>
            <a:pPr lvl="1">
              <a:spcBef>
                <a:spcPct val="0"/>
              </a:spcBef>
              <a:buFontTx/>
              <a:buAutoNum type="arabicPeriod"/>
              <a:defRPr/>
            </a:pPr>
            <a:endParaRPr lang="en-US" sz="1100" b="1" dirty="0" smtClean="0">
              <a:latin typeface="Cambria" pitchFamily="18" charset="0"/>
              <a:ea typeface="Calibri" pitchFamily="34" charset="0"/>
              <a:cs typeface="Times New Roman" pitchFamily="18" charset="0"/>
            </a:endParaRPr>
          </a:p>
          <a:p>
            <a:pPr lvl="1" indent="-173038">
              <a:spcBef>
                <a:spcPct val="0"/>
              </a:spcBef>
              <a:defRPr/>
            </a:pPr>
            <a:r>
              <a:rPr lang="en-US" sz="1100" b="1" dirty="0" smtClean="0">
                <a:latin typeface="Cambria" pitchFamily="18" charset="0"/>
                <a:ea typeface="Calibri" pitchFamily="34" charset="0"/>
                <a:cs typeface="Times New Roman" pitchFamily="18" charset="0"/>
              </a:rPr>
              <a:t>Home Visit as Outreach</a:t>
            </a:r>
          </a:p>
          <a:p>
            <a:pPr lvl="1">
              <a:spcBef>
                <a:spcPct val="0"/>
              </a:spcBef>
              <a:buFontTx/>
              <a:buAutoNum type="arabicPeriod"/>
              <a:defRPr/>
            </a:pPr>
            <a:endParaRPr lang="en-US" sz="1100" dirty="0" smtClean="0">
              <a:latin typeface="Cambria" pitchFamily="18" charset="0"/>
              <a:ea typeface="Calibri" pitchFamily="34" charset="0"/>
              <a:cs typeface="Times New Roman" pitchFamily="18" charset="0"/>
            </a:endParaRPr>
          </a:p>
          <a:p>
            <a:r>
              <a:rPr lang="en-IN" sz="1200" kern="1200" dirty="0" smtClean="0">
                <a:solidFill>
                  <a:schemeClr val="tx1"/>
                </a:solidFill>
                <a:latin typeface="+mn-lt"/>
                <a:ea typeface="+mn-ea"/>
                <a:cs typeface="+mn-cs"/>
              </a:rPr>
              <a:t>What to observe</a:t>
            </a:r>
          </a:p>
          <a:p>
            <a:r>
              <a:rPr lang="en-IN" sz="1200" kern="1200" dirty="0" smtClean="0">
                <a:solidFill>
                  <a:schemeClr val="tx1"/>
                </a:solidFill>
                <a:latin typeface="+mn-lt"/>
                <a:ea typeface="+mn-ea"/>
                <a:cs typeface="+mn-cs"/>
              </a:rPr>
              <a:t>General impression of community </a:t>
            </a:r>
            <a:endParaRPr lang="en-US" sz="1200" kern="1200" dirty="0" smtClean="0">
              <a:solidFill>
                <a:schemeClr val="tx1"/>
              </a:solidFill>
              <a:latin typeface="+mn-lt"/>
              <a:ea typeface="+mn-ea"/>
              <a:cs typeface="+mn-cs"/>
            </a:endParaRPr>
          </a:p>
          <a:p>
            <a:pPr lvl="1">
              <a:buFont typeface="Arial" pitchFamily="34" charset="0"/>
              <a:buChar char="•"/>
            </a:pPr>
            <a:r>
              <a:rPr lang="en-IN" sz="1200" kern="1200" dirty="0" smtClean="0">
                <a:solidFill>
                  <a:schemeClr val="tx1"/>
                </a:solidFill>
                <a:latin typeface="+mn-lt"/>
                <a:ea typeface="+mn-ea"/>
                <a:cs typeface="+mn-cs"/>
              </a:rPr>
              <a:t>Is the community close-knit/ supportive/ nosey and curious/ comprised of transient neighbours such as migrants</a:t>
            </a:r>
            <a:endParaRPr lang="en-US" sz="1200" kern="1200" dirty="0" smtClean="0">
              <a:solidFill>
                <a:schemeClr val="tx1"/>
              </a:solidFill>
              <a:latin typeface="+mn-lt"/>
              <a:ea typeface="+mn-ea"/>
              <a:cs typeface="+mn-cs"/>
            </a:endParaRPr>
          </a:p>
          <a:p>
            <a:pPr lvl="1">
              <a:buFont typeface="Arial" pitchFamily="34" charset="0"/>
              <a:buChar char="•"/>
            </a:pPr>
            <a:r>
              <a:rPr lang="en-IN" sz="1200" kern="1200" dirty="0" smtClean="0">
                <a:solidFill>
                  <a:schemeClr val="tx1"/>
                </a:solidFill>
                <a:latin typeface="+mn-lt"/>
                <a:ea typeface="+mn-ea"/>
                <a:cs typeface="+mn-cs"/>
              </a:rPr>
              <a:t>Is the client’s home located in a healthy environment where food is sold in a hygienic manner?</a:t>
            </a:r>
            <a:endParaRPr lang="en-US" sz="1200" kern="1200" dirty="0" smtClean="0">
              <a:solidFill>
                <a:schemeClr val="tx1"/>
              </a:solidFill>
              <a:latin typeface="+mn-lt"/>
              <a:ea typeface="+mn-ea"/>
              <a:cs typeface="+mn-cs"/>
            </a:endParaRPr>
          </a:p>
          <a:p>
            <a:pPr lvl="1">
              <a:buFont typeface="Arial" pitchFamily="34" charset="0"/>
              <a:buChar char="•"/>
            </a:pPr>
            <a:r>
              <a:rPr lang="en-IN" sz="1200" kern="1200" dirty="0" smtClean="0">
                <a:solidFill>
                  <a:schemeClr val="tx1"/>
                </a:solidFill>
                <a:latin typeface="+mn-lt"/>
                <a:ea typeface="+mn-ea"/>
                <a:cs typeface="+mn-cs"/>
              </a:rPr>
              <a:t>Are there medical resources available such as a chemist shop?</a:t>
            </a:r>
            <a:endParaRPr lang="en-US" sz="1200" kern="1200" dirty="0" smtClean="0">
              <a:solidFill>
                <a:schemeClr val="tx1"/>
              </a:solidFill>
              <a:latin typeface="+mn-lt"/>
              <a:ea typeface="+mn-ea"/>
              <a:cs typeface="+mn-cs"/>
            </a:endParaRPr>
          </a:p>
          <a:p>
            <a:pPr lvl="1">
              <a:buFont typeface="Arial" pitchFamily="34" charset="0"/>
              <a:buChar char="•"/>
            </a:pPr>
            <a:r>
              <a:rPr lang="en-IN" sz="1200" kern="1200" dirty="0" smtClean="0">
                <a:solidFill>
                  <a:schemeClr val="tx1"/>
                </a:solidFill>
                <a:latin typeface="+mn-lt"/>
                <a:ea typeface="+mn-ea"/>
                <a:cs typeface="+mn-cs"/>
              </a:rPr>
              <a:t>Are there resources for the client to entertain him/ herself and relax (e.g., garden, community space, cinema, community library, temple courtyard, coffee shop)?</a:t>
            </a:r>
            <a:endParaRPr lang="en-US" sz="1200" kern="1200" dirty="0" smtClean="0">
              <a:solidFill>
                <a:schemeClr val="tx1"/>
              </a:solidFill>
              <a:latin typeface="+mn-lt"/>
              <a:ea typeface="+mn-ea"/>
              <a:cs typeface="+mn-cs"/>
            </a:endParaRPr>
          </a:p>
          <a:p>
            <a:r>
              <a:rPr lang="en-IN" sz="1200" kern="1200" dirty="0" smtClean="0">
                <a:solidFill>
                  <a:schemeClr val="tx1"/>
                </a:solidFill>
                <a:latin typeface="+mn-lt"/>
                <a:ea typeface="+mn-ea"/>
                <a:cs typeface="+mn-cs"/>
              </a:rPr>
              <a:t>Physical exterior of home</a:t>
            </a:r>
            <a:endParaRPr lang="en-US" sz="1200" kern="1200" dirty="0" smtClean="0">
              <a:solidFill>
                <a:schemeClr val="tx1"/>
              </a:solidFill>
              <a:latin typeface="+mn-lt"/>
              <a:ea typeface="+mn-ea"/>
              <a:cs typeface="+mn-cs"/>
            </a:endParaRPr>
          </a:p>
          <a:p>
            <a:r>
              <a:rPr lang="en-IN" sz="1200" kern="1200" dirty="0" smtClean="0">
                <a:solidFill>
                  <a:schemeClr val="tx1"/>
                </a:solidFill>
                <a:latin typeface="+mn-lt"/>
                <a:ea typeface="+mn-ea"/>
                <a:cs typeface="+mn-cs"/>
              </a:rPr>
              <a:t>Physical layout </a:t>
            </a:r>
            <a:endParaRPr lang="en-US" sz="1200" kern="1200" dirty="0" smtClean="0">
              <a:solidFill>
                <a:schemeClr val="tx1"/>
              </a:solidFill>
              <a:latin typeface="+mn-lt"/>
              <a:ea typeface="+mn-ea"/>
              <a:cs typeface="+mn-cs"/>
            </a:endParaRPr>
          </a:p>
          <a:p>
            <a:pPr lvl="1">
              <a:buFont typeface="Arial" pitchFamily="34" charset="0"/>
              <a:buChar char="•"/>
            </a:pPr>
            <a:r>
              <a:rPr lang="en-IN" sz="1200" kern="1200" dirty="0" smtClean="0">
                <a:solidFill>
                  <a:schemeClr val="tx1"/>
                </a:solidFill>
                <a:latin typeface="+mn-lt"/>
                <a:ea typeface="+mn-ea"/>
                <a:cs typeface="+mn-cs"/>
              </a:rPr>
              <a:t>Does the client have privacy to keep his medicines, medical files, etc.?	</a:t>
            </a:r>
            <a:endParaRPr lang="en-US" sz="1200" kern="1200" dirty="0" smtClean="0">
              <a:solidFill>
                <a:schemeClr val="tx1"/>
              </a:solidFill>
              <a:latin typeface="+mn-lt"/>
              <a:ea typeface="+mn-ea"/>
              <a:cs typeface="+mn-cs"/>
            </a:endParaRPr>
          </a:p>
          <a:p>
            <a:pPr lvl="1">
              <a:buFont typeface="Arial" pitchFamily="34" charset="0"/>
              <a:buChar char="•"/>
            </a:pPr>
            <a:r>
              <a:rPr lang="en-IN" sz="1200" kern="1200" dirty="0" smtClean="0">
                <a:solidFill>
                  <a:schemeClr val="tx1"/>
                </a:solidFill>
                <a:latin typeface="+mn-lt"/>
                <a:ea typeface="+mn-ea"/>
                <a:cs typeface="+mn-cs"/>
              </a:rPr>
              <a:t>Is there a quiet space for the client to rest when sick?</a:t>
            </a:r>
            <a:endParaRPr lang="en-US" sz="1200" kern="1200" dirty="0" smtClean="0">
              <a:solidFill>
                <a:schemeClr val="tx1"/>
              </a:solidFill>
              <a:latin typeface="+mn-lt"/>
              <a:ea typeface="+mn-ea"/>
              <a:cs typeface="+mn-cs"/>
            </a:endParaRPr>
          </a:p>
          <a:p>
            <a:pPr lvl="1">
              <a:buFont typeface="Arial" pitchFamily="34" charset="0"/>
              <a:buChar char="•"/>
            </a:pPr>
            <a:r>
              <a:rPr lang="en-IN" sz="1200" kern="1200" dirty="0" smtClean="0">
                <a:solidFill>
                  <a:schemeClr val="tx1"/>
                </a:solidFill>
                <a:latin typeface="+mn-lt"/>
                <a:ea typeface="+mn-ea"/>
                <a:cs typeface="+mn-cs"/>
              </a:rPr>
              <a:t>Is there sufficient ventilation in case the client has tuberculosis?</a:t>
            </a:r>
            <a:endParaRPr lang="en-US" sz="1200" kern="1200" dirty="0" smtClean="0">
              <a:solidFill>
                <a:schemeClr val="tx1"/>
              </a:solidFill>
              <a:latin typeface="+mn-lt"/>
              <a:ea typeface="+mn-ea"/>
              <a:cs typeface="+mn-cs"/>
            </a:endParaRPr>
          </a:p>
          <a:p>
            <a:pPr lvl="1">
              <a:buFont typeface="Arial" pitchFamily="34" charset="0"/>
              <a:buChar char="•"/>
            </a:pPr>
            <a:r>
              <a:rPr lang="en-IN" sz="1200" kern="1200" dirty="0" smtClean="0">
                <a:solidFill>
                  <a:schemeClr val="tx1"/>
                </a:solidFill>
                <a:latin typeface="+mn-lt"/>
                <a:ea typeface="+mn-ea"/>
                <a:cs typeface="+mn-cs"/>
              </a:rPr>
              <a:t>Does the home have a toilet and bathroom? Is it inside or outside? If outside, is it shared with neighbours?</a:t>
            </a:r>
            <a:endParaRPr lang="en-US" sz="1200" kern="1200" dirty="0" smtClean="0">
              <a:solidFill>
                <a:schemeClr val="tx1"/>
              </a:solidFill>
              <a:latin typeface="+mn-lt"/>
              <a:ea typeface="+mn-ea"/>
              <a:cs typeface="+mn-cs"/>
            </a:endParaRPr>
          </a:p>
          <a:p>
            <a:r>
              <a:rPr lang="en-IN" sz="1200" kern="1200" dirty="0" smtClean="0">
                <a:solidFill>
                  <a:schemeClr val="tx1"/>
                </a:solidFill>
                <a:latin typeface="+mn-lt"/>
                <a:ea typeface="+mn-ea"/>
                <a:cs typeface="+mn-cs"/>
              </a:rPr>
              <a:t>Family members and their interactions – positive as well as negative</a:t>
            </a:r>
            <a:endParaRPr lang="en-US" sz="1200" kern="1200" dirty="0" smtClean="0">
              <a:solidFill>
                <a:schemeClr val="tx1"/>
              </a:solidFill>
              <a:latin typeface="+mn-lt"/>
              <a:ea typeface="+mn-ea"/>
              <a:cs typeface="+mn-cs"/>
            </a:endParaRPr>
          </a:p>
          <a:p>
            <a:r>
              <a:rPr lang="en-IN" sz="1200" kern="1200" dirty="0" smtClean="0">
                <a:solidFill>
                  <a:schemeClr val="tx1"/>
                </a:solidFill>
                <a:latin typeface="+mn-lt"/>
                <a:ea typeface="+mn-ea"/>
                <a:cs typeface="+mn-cs"/>
              </a:rPr>
              <a:t>Presence of children</a:t>
            </a:r>
            <a:endParaRPr lang="en-US" sz="1200" kern="1200" dirty="0" smtClean="0">
              <a:solidFill>
                <a:schemeClr val="tx1"/>
              </a:solidFill>
              <a:latin typeface="+mn-lt"/>
              <a:ea typeface="+mn-ea"/>
              <a:cs typeface="+mn-cs"/>
            </a:endParaRPr>
          </a:p>
          <a:p>
            <a:r>
              <a:rPr lang="en-IN" sz="1200" kern="1200" dirty="0" smtClean="0">
                <a:solidFill>
                  <a:schemeClr val="tx1"/>
                </a:solidFill>
                <a:latin typeface="+mn-lt"/>
                <a:ea typeface="+mn-ea"/>
                <a:cs typeface="+mn-cs"/>
              </a:rPr>
              <a:t>Gender relations and norms – sense of equality</a:t>
            </a:r>
            <a:endParaRPr lang="en-US" sz="1200" kern="1200" dirty="0" smtClean="0">
              <a:solidFill>
                <a:schemeClr val="tx1"/>
              </a:solidFill>
              <a:latin typeface="+mn-lt"/>
              <a:ea typeface="+mn-ea"/>
              <a:cs typeface="+mn-cs"/>
            </a:endParaRPr>
          </a:p>
          <a:p>
            <a:pPr eaLnBrk="1" hangingPunct="1">
              <a:defRPr/>
            </a:pPr>
            <a:endParaRPr lang="en-US" dirty="0" smtClean="0"/>
          </a:p>
        </p:txBody>
      </p:sp>
      <p:sp>
        <p:nvSpPr>
          <p:cNvPr id="4" name="Slide Number Placeholder 3"/>
          <p:cNvSpPr>
            <a:spLocks noGrp="1"/>
          </p:cNvSpPr>
          <p:nvPr>
            <p:ph type="sldNum" sz="quarter" idx="5"/>
          </p:nvPr>
        </p:nvSpPr>
        <p:spPr/>
        <p:txBody>
          <a:bodyPr/>
          <a:lstStyle/>
          <a:p>
            <a:pPr>
              <a:defRPr/>
            </a:pPr>
            <a:fld id="{5A4A3252-9296-4655-9896-CA0ED83F14E2}"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 the question briefly.</a:t>
            </a:r>
            <a:endParaRPr lang="en-US" dirty="0"/>
          </a:p>
        </p:txBody>
      </p:sp>
      <p:sp>
        <p:nvSpPr>
          <p:cNvPr id="4" name="Slide Number Placeholder 3"/>
          <p:cNvSpPr>
            <a:spLocks noGrp="1"/>
          </p:cNvSpPr>
          <p:nvPr>
            <p:ph type="sldNum" sz="quarter" idx="10"/>
          </p:nvPr>
        </p:nvSpPr>
        <p:spPr/>
        <p:txBody>
          <a:bodyPr/>
          <a:lstStyle/>
          <a:p>
            <a:pPr>
              <a:defRPr/>
            </a:pPr>
            <a:fld id="{AE2F995B-5B91-4FC2-A065-1F1A109DF551}"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pic>
        <p:nvPicPr>
          <p:cNvPr id="11" name="Picture 17" descr="NACO logo"/>
          <p:cNvPicPr>
            <a:picLocks noChangeAspect="1" noChangeArrowheads="1"/>
          </p:cNvPicPr>
          <p:nvPr userDrawn="1"/>
        </p:nvPicPr>
        <p:blipFill>
          <a:blip r:embed="rId2" cstate="print"/>
          <a:srcRect/>
          <a:stretch>
            <a:fillRect/>
          </a:stretch>
        </p:blipFill>
        <p:spPr bwMode="auto">
          <a:xfrm>
            <a:off x="8153400" y="6357938"/>
            <a:ext cx="715963" cy="500062"/>
          </a:xfrm>
          <a:prstGeom prst="rect">
            <a:avLst/>
          </a:prstGeom>
          <a:noFill/>
          <a:ln w="9525">
            <a:noFill/>
            <a:miter lim="800000"/>
            <a:headEnd/>
            <a:tailEnd/>
          </a:ln>
        </p:spPr>
      </p:pic>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2" name="Date Placeholder 27"/>
          <p:cNvSpPr>
            <a:spLocks noGrp="1"/>
          </p:cNvSpPr>
          <p:nvPr>
            <p:ph type="dt" sz="half" idx="10"/>
          </p:nvPr>
        </p:nvSpPr>
        <p:spPr/>
        <p:txBody>
          <a:bodyPr/>
          <a:lstStyle>
            <a:lvl1pPr>
              <a:defRPr/>
            </a:lvl1pPr>
          </a:lstStyle>
          <a:p>
            <a:pPr>
              <a:defRPr/>
            </a:pPr>
            <a:fld id="{D4E8DE07-4E9C-4DBF-BB4D-B7A4A52BF2AE}" type="datetimeFigureOut">
              <a:rPr lang="en-US"/>
              <a:pPr>
                <a:defRPr/>
              </a:pPr>
              <a:t>9/7/2011</a:t>
            </a:fld>
            <a:endParaRPr lang="en-US"/>
          </a:p>
        </p:txBody>
      </p:sp>
      <p:sp>
        <p:nvSpPr>
          <p:cNvPr id="13" name="Footer Placeholder 16"/>
          <p:cNvSpPr>
            <a:spLocks noGrp="1"/>
          </p:cNvSpPr>
          <p:nvPr>
            <p:ph type="ftr" sz="quarter" idx="11"/>
          </p:nvPr>
        </p:nvSpPr>
        <p:spPr/>
        <p:txBody>
          <a:bodyPr/>
          <a:lstStyle>
            <a:lvl1pPr>
              <a:defRPr/>
            </a:lvl1pPr>
          </a:lstStyle>
          <a:p>
            <a:pPr>
              <a:defRPr/>
            </a:pPr>
            <a:endParaRPr lang="en-US"/>
          </a:p>
        </p:txBody>
      </p:sp>
      <p:sp>
        <p:nvSpPr>
          <p:cNvPr id="14" name="Slide Number Placeholder 28"/>
          <p:cNvSpPr>
            <a:spLocks noGrp="1"/>
          </p:cNvSpPr>
          <p:nvPr>
            <p:ph type="sldNum" sz="quarter" idx="12"/>
          </p:nvPr>
        </p:nvSpPr>
        <p:spPr/>
        <p:txBody>
          <a:bodyPr/>
          <a:lstStyle>
            <a:lvl1pPr>
              <a:defRPr sz="1400">
                <a:solidFill>
                  <a:srgbClr val="FFFFFF"/>
                </a:solidFill>
              </a:defRPr>
            </a:lvl1pPr>
          </a:lstStyle>
          <a:p>
            <a:pPr>
              <a:defRPr/>
            </a:pPr>
            <a:fld id="{AC2335AF-E670-437B-B1C6-8712EDF1147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8D6D551-B0A4-4A0F-A966-E782DD0A39E7}" type="datetimeFigureOut">
              <a:rPr lang="en-US"/>
              <a:pPr>
                <a:defRPr/>
              </a:pPr>
              <a:t>9/7/2011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8613559-E227-466E-806E-66882F29168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0B150967-52D2-48FF-95B9-EBE1C0EF120E}" type="datetimeFigureOut">
              <a:rPr lang="en-US"/>
              <a:pPr>
                <a:defRPr/>
              </a:pPr>
              <a:t>9/7/2011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4D3381BF-961D-4F06-8970-752F44A7BCE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0AEF1202-AE52-4B6A-A47A-B0A1DA1B91B1}" type="datetimeFigureOut">
              <a:rPr lang="en-US"/>
              <a:pPr>
                <a:defRPr/>
              </a:pPr>
              <a:t>9/7/2011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F785368F-2F68-4AD9-8F69-9753290F38E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pic>
        <p:nvPicPr>
          <p:cNvPr id="9" name="Picture 17" descr="NACO logo"/>
          <p:cNvPicPr>
            <a:picLocks noChangeAspect="1" noChangeArrowheads="1"/>
          </p:cNvPicPr>
          <p:nvPr userDrawn="1"/>
        </p:nvPicPr>
        <p:blipFill>
          <a:blip r:embed="rId2" cstate="print"/>
          <a:srcRect/>
          <a:stretch>
            <a:fillRect/>
          </a:stretch>
        </p:blipFill>
        <p:spPr bwMode="auto">
          <a:xfrm>
            <a:off x="8153400" y="6357938"/>
            <a:ext cx="715963" cy="500062"/>
          </a:xfrm>
          <a:prstGeom prst="rect">
            <a:avLst/>
          </a:prstGeom>
          <a:noFill/>
          <a:ln w="9525">
            <a:noFill/>
            <a:miter lim="800000"/>
            <a:headEnd/>
            <a:tailEnd/>
          </a:ln>
        </p:spPr>
      </p:pic>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10" name="Date Placeholder 3"/>
          <p:cNvSpPr>
            <a:spLocks noGrp="1"/>
          </p:cNvSpPr>
          <p:nvPr>
            <p:ph type="dt" sz="half" idx="10"/>
          </p:nvPr>
        </p:nvSpPr>
        <p:spPr/>
        <p:txBody>
          <a:bodyPr/>
          <a:lstStyle>
            <a:lvl1pPr>
              <a:defRPr/>
            </a:lvl1pPr>
          </a:lstStyle>
          <a:p>
            <a:pPr>
              <a:defRPr/>
            </a:pPr>
            <a:fld id="{1AF83932-B21C-42C3-8702-713EE3ACC18B}" type="datetimeFigureOut">
              <a:rPr lang="en-US"/>
              <a:pPr>
                <a:defRPr/>
              </a:pPr>
              <a:t>9/7/2011</a:t>
            </a:fld>
            <a:endParaRPr lang="en-US"/>
          </a:p>
        </p:txBody>
      </p:sp>
      <p:sp>
        <p:nvSpPr>
          <p:cNvPr id="11"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2" name="Slide Number Placeholder 5"/>
          <p:cNvSpPr>
            <a:spLocks noGrp="1"/>
          </p:cNvSpPr>
          <p:nvPr>
            <p:ph type="sldNum" sz="quarter" idx="12"/>
          </p:nvPr>
        </p:nvSpPr>
        <p:spPr>
          <a:xfrm>
            <a:off x="146050" y="6208713"/>
            <a:ext cx="457200" cy="457200"/>
          </a:xfrm>
        </p:spPr>
        <p:txBody>
          <a:bodyPr/>
          <a:lstStyle>
            <a:lvl1pPr>
              <a:defRPr/>
            </a:lvl1pPr>
          </a:lstStyle>
          <a:p>
            <a:pPr>
              <a:defRPr/>
            </a:pPr>
            <a:fld id="{0757F1DB-B642-4ADA-9860-1A105F49395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23E44F04-AE29-4155-865A-12AA52823E8E}" type="datetimeFigureOut">
              <a:rPr lang="en-US"/>
              <a:pPr>
                <a:defRPr/>
              </a:pPr>
              <a:t>9/7/2011</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0D12C34D-8002-4EDB-AA40-1335CEF1D69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8C0EE93E-7999-4399-8CCE-F034AB35A58C}" type="datetimeFigureOut">
              <a:rPr lang="en-US"/>
              <a:pPr>
                <a:defRPr/>
              </a:pPr>
              <a:t>9/7/2011</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9E738DF4-B585-4A45-99FE-E9F54FA3997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24BB2551-915E-4C2F-AD37-493955B8E0AA}" type="datetimeFigureOut">
              <a:rPr lang="en-US"/>
              <a:pPr>
                <a:defRPr/>
              </a:pPr>
              <a:t>9/7/2011</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F72962AF-666E-47E3-A3FB-24FE86062E5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2049D696-0730-4663-9F5B-850CF4B520D8}" type="datetimeFigureOut">
              <a:rPr lang="en-US"/>
              <a:pPr>
                <a:defRPr/>
              </a:pPr>
              <a:t>9/7/2011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B2F95E6D-420B-4AE5-B6CE-8DE03E71024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B33F77CF-D69A-4CF6-8858-22E19D3F3467}" type="datetimeFigureOut">
              <a:rPr lang="en-US"/>
              <a:pPr>
                <a:defRPr/>
              </a:pPr>
              <a:t>9/7/2011</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B6D885F5-2EC3-4339-9A97-458AE379B5C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09B7798E-AC35-4C08-AD64-ED667B4B2DE6}" type="datetimeFigureOut">
              <a:rPr lang="en-US"/>
              <a:pPr>
                <a:defRPr/>
              </a:pPr>
              <a:t>9/7/2011</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E51B4E5C-8672-4244-8630-655E1D40303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8B622A07-2272-432F-A06E-17C811FEA94E}" type="datetimeFigureOut">
              <a:rPr lang="en-US"/>
              <a:pPr>
                <a:defRPr/>
              </a:pPr>
              <a:t>9/7/2011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BDF1F402-7C61-4C46-BD92-6B6739D49B83}" type="slidenum">
              <a:rPr lang="en-US"/>
              <a:pPr>
                <a:defRPr/>
              </a:pPr>
              <a:t>‹#›</a:t>
            </a:fld>
            <a:endParaRPr lang="en-US"/>
          </a:p>
        </p:txBody>
      </p:sp>
      <p:pic>
        <p:nvPicPr>
          <p:cNvPr id="1033" name="Picture 9" descr="NACO logo"/>
          <p:cNvPicPr>
            <a:picLocks noChangeAspect="1" noChangeArrowheads="1"/>
          </p:cNvPicPr>
          <p:nvPr userDrawn="1"/>
        </p:nvPicPr>
        <p:blipFill>
          <a:blip r:embed="rId13" cstate="print"/>
          <a:srcRect/>
          <a:stretch>
            <a:fillRect/>
          </a:stretch>
        </p:blipFill>
        <p:spPr bwMode="auto">
          <a:xfrm>
            <a:off x="8153400" y="6357938"/>
            <a:ext cx="715963" cy="5000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7" r:id="rId1"/>
    <p:sldLayoutId id="2147483850" r:id="rId2"/>
    <p:sldLayoutId id="2147483858" r:id="rId3"/>
    <p:sldLayoutId id="2147483851" r:id="rId4"/>
    <p:sldLayoutId id="2147483852" r:id="rId5"/>
    <p:sldLayoutId id="2147483853" r:id="rId6"/>
    <p:sldLayoutId id="2147483854" r:id="rId7"/>
    <p:sldLayoutId id="2147483859" r:id="rId8"/>
    <p:sldLayoutId id="2147483860" r:id="rId9"/>
    <p:sldLayoutId id="2147483855" r:id="rId10"/>
    <p:sldLayoutId id="2147483856"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AABBDF"/>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0BD0D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0BD0D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hyperlink" Target="../OUTREACH%20PLANNING%20SHEET.pdf"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3"/>
          <p:cNvSpPr>
            <a:spLocks noGrp="1"/>
          </p:cNvSpPr>
          <p:nvPr>
            <p:ph type="subTitle" idx="1"/>
          </p:nvPr>
        </p:nvSpPr>
        <p:spPr/>
        <p:txBody>
          <a:bodyPr/>
          <a:lstStyle/>
          <a:p>
            <a:pPr eaLnBrk="1" hangingPunct="1"/>
            <a:r>
              <a:rPr lang="en-US" smtClean="0">
                <a:solidFill>
                  <a:schemeClr val="tx1"/>
                </a:solidFill>
              </a:rPr>
              <a:t>National AIDS Control Organisation</a:t>
            </a:r>
          </a:p>
        </p:txBody>
      </p:sp>
      <p:sp>
        <p:nvSpPr>
          <p:cNvPr id="2" name="Title 1"/>
          <p:cNvSpPr>
            <a:spLocks noGrp="1"/>
          </p:cNvSpPr>
          <p:nvPr>
            <p:ph type="ctrTitle"/>
          </p:nvPr>
        </p:nvSpPr>
        <p:spPr>
          <a:xfrm>
            <a:off x="457200" y="1506538"/>
            <a:ext cx="8229600" cy="1470025"/>
          </a:xfrm>
        </p:spPr>
        <p:txBody>
          <a:bodyPr rtlCol="0">
            <a:normAutofit/>
          </a:bodyPr>
          <a:lstStyle/>
          <a:p>
            <a:pPr eaLnBrk="1" fontAlgn="auto" hangingPunct="1">
              <a:spcAft>
                <a:spcPts val="0"/>
              </a:spcAft>
              <a:defRPr/>
            </a:pPr>
            <a:r>
              <a:rPr b="1" dirty="0" smtClean="0">
                <a:effectLst>
                  <a:outerShdw blurRad="38100" dist="38100" dir="2700000" algn="tl">
                    <a:srgbClr val="000000">
                      <a:alpha val="43137"/>
                    </a:srgbClr>
                  </a:outerShdw>
                </a:effectLst>
              </a:rPr>
              <a:t>ICTC Outreach</a:t>
            </a:r>
            <a:endParaRPr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274638"/>
            <a:ext cx="6324600" cy="1143000"/>
          </a:xfrm>
        </p:spPr>
        <p:txBody>
          <a:bodyPr>
            <a:normAutofit/>
          </a:bodyPr>
          <a:lstStyle/>
          <a:p>
            <a:pPr lvl="1" eaLnBrk="1" fontAlgn="auto" hangingPunct="1">
              <a:lnSpc>
                <a:spcPct val="90000"/>
              </a:lnSpc>
              <a:spcAft>
                <a:spcPts val="0"/>
              </a:spcAft>
              <a:defRPr/>
            </a:pPr>
            <a:r>
              <a:rPr lang="en-US" sz="3600" b="1" kern="1200" dirty="0">
                <a:solidFill>
                  <a:schemeClr val="tx1"/>
                </a:solidFill>
                <a:latin typeface="+mj-lt"/>
                <a:ea typeface="+mj-ea"/>
                <a:cs typeface="+mj-cs"/>
              </a:rPr>
              <a:t>ACTIVITY </a:t>
            </a:r>
            <a:r>
              <a:rPr lang="en-US" sz="3600" b="1" kern="1200" dirty="0" smtClean="0">
                <a:solidFill>
                  <a:schemeClr val="tx1"/>
                </a:solidFill>
                <a:latin typeface="+mj-lt"/>
                <a:ea typeface="+mj-ea"/>
                <a:cs typeface="+mj-cs"/>
              </a:rPr>
              <a:t>3</a:t>
            </a:r>
            <a:endParaRPr lang="en-US" sz="3600" b="1" kern="1200" dirty="0">
              <a:solidFill>
                <a:schemeClr val="tx1"/>
              </a:solidFill>
              <a:latin typeface="+mj-lt"/>
              <a:ea typeface="+mj-ea"/>
              <a:cs typeface="+mj-cs"/>
            </a:endParaRPr>
          </a:p>
        </p:txBody>
      </p:sp>
      <p:sp>
        <p:nvSpPr>
          <p:cNvPr id="14339" name="Content Placeholder 2"/>
          <p:cNvSpPr>
            <a:spLocks noGrp="1"/>
          </p:cNvSpPr>
          <p:nvPr>
            <p:ph sz="quarter" idx="1"/>
          </p:nvPr>
        </p:nvSpPr>
        <p:spPr>
          <a:xfrm>
            <a:off x="838200" y="2133600"/>
            <a:ext cx="7772400" cy="1066800"/>
          </a:xfrm>
        </p:spPr>
        <p:txBody>
          <a:bodyPr/>
          <a:lstStyle/>
          <a:p>
            <a:pPr algn="ctr" eaLnBrk="1" hangingPunct="1">
              <a:buFont typeface="Wingdings 2" pitchFamily="18" charset="2"/>
              <a:buNone/>
            </a:pPr>
            <a:r>
              <a:rPr lang="en-US" sz="5200" b="1" dirty="0" smtClean="0"/>
              <a:t>Mapping Outreach</a:t>
            </a:r>
            <a:r>
              <a:rPr lang="en-US" sz="6000" b="1" dirty="0" smtClean="0"/>
              <a:t> </a:t>
            </a:r>
            <a:r>
              <a:rPr lang="en-US" sz="5200" b="1" dirty="0" smtClean="0"/>
              <a:t>Work</a:t>
            </a:r>
          </a:p>
        </p:txBody>
      </p:sp>
      <p:pic>
        <p:nvPicPr>
          <p:cNvPr id="14340" name="Picture 6"/>
          <p:cNvPicPr>
            <a:picLocks noChangeAspect="1" noChangeArrowheads="1"/>
          </p:cNvPicPr>
          <p:nvPr/>
        </p:nvPicPr>
        <p:blipFill>
          <a:blip r:embed="rId3" cstate="print"/>
          <a:srcRect/>
          <a:stretch>
            <a:fillRect/>
          </a:stretch>
        </p:blipFill>
        <p:spPr bwMode="auto">
          <a:xfrm>
            <a:off x="228600" y="457200"/>
            <a:ext cx="1963738" cy="1066800"/>
          </a:xfrm>
          <a:prstGeom prst="rect">
            <a:avLst/>
          </a:prstGeom>
          <a:noFill/>
          <a:ln w="9525">
            <a:noFill/>
            <a:miter lim="800000"/>
            <a:headEnd/>
            <a:tailEnd/>
          </a:ln>
        </p:spPr>
      </p:pic>
      <p:pic>
        <p:nvPicPr>
          <p:cNvPr id="14341" name="Picture 2" descr="H:\OR3.JPG"/>
          <p:cNvPicPr>
            <a:picLocks noChangeAspect="1" noChangeArrowheads="1"/>
          </p:cNvPicPr>
          <p:nvPr/>
        </p:nvPicPr>
        <p:blipFill>
          <a:blip r:embed="rId4" cstate="print"/>
          <a:srcRect/>
          <a:stretch>
            <a:fillRect/>
          </a:stretch>
        </p:blipFill>
        <p:spPr bwMode="auto">
          <a:xfrm>
            <a:off x="2819400" y="3276600"/>
            <a:ext cx="3352800" cy="3252788"/>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153400" cy="1173162"/>
          </a:xfrm>
        </p:spPr>
        <p:txBody>
          <a:bodyPr>
            <a:normAutofit/>
          </a:bodyPr>
          <a:lstStyle/>
          <a:p>
            <a:pPr lvl="1" eaLnBrk="1" hangingPunct="1">
              <a:lnSpc>
                <a:spcPct val="90000"/>
              </a:lnSpc>
              <a:defRPr/>
            </a:pPr>
            <a:r>
              <a:rPr lang="en-US" b="1" kern="1200" dirty="0" smtClean="0">
                <a:solidFill>
                  <a:schemeClr val="tx1"/>
                </a:solidFill>
                <a:latin typeface="+mj-lt"/>
                <a:ea typeface="+mj-ea"/>
                <a:cs typeface="+mj-cs"/>
              </a:rPr>
              <a:t>Planning </a:t>
            </a:r>
            <a:r>
              <a:rPr lang="en-US" b="1" kern="1200" dirty="0">
                <a:solidFill>
                  <a:schemeClr val="tx1"/>
                </a:solidFill>
                <a:latin typeface="+mj-lt"/>
                <a:ea typeface="+mj-ea"/>
                <a:cs typeface="+mj-cs"/>
              </a:rPr>
              <a:t>Outreach</a:t>
            </a:r>
          </a:p>
        </p:txBody>
      </p:sp>
      <p:sp>
        <p:nvSpPr>
          <p:cNvPr id="4" name="Content Placeholder 3"/>
          <p:cNvSpPr>
            <a:spLocks noGrp="1"/>
          </p:cNvSpPr>
          <p:nvPr>
            <p:ph sz="quarter" idx="1"/>
          </p:nvPr>
        </p:nvSpPr>
        <p:spPr/>
        <p:txBody>
          <a:bodyPr/>
          <a:lstStyle/>
          <a:p>
            <a:pPr>
              <a:buNone/>
            </a:pPr>
            <a:r>
              <a:rPr lang="en-US" dirty="0" smtClean="0">
                <a:hlinkClick r:id="rId3" action="ppaction://hlinkfile"/>
              </a:rPr>
              <a:t>Outreach Planning Sheet</a:t>
            </a:r>
            <a:endParaRPr lang="en-US" dirty="0" smtClean="0"/>
          </a:p>
          <a:p>
            <a:pPr>
              <a:buNone/>
            </a:pPr>
            <a:r>
              <a:rPr lang="en-US" dirty="0" smtClean="0"/>
              <a:t>(You have a copy in your handouts also)</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loud Callout 11"/>
          <p:cNvSpPr/>
          <p:nvPr/>
        </p:nvSpPr>
        <p:spPr>
          <a:xfrm>
            <a:off x="609600" y="2895600"/>
            <a:ext cx="2057400" cy="2057400"/>
          </a:xfrm>
          <a:prstGeom prst="cloudCallout">
            <a:avLst>
              <a:gd name="adj1" fmla="val 64066"/>
              <a:gd name="adj2" fmla="val 49397"/>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3" name="Cloud Callout 12"/>
          <p:cNvSpPr/>
          <p:nvPr/>
        </p:nvSpPr>
        <p:spPr>
          <a:xfrm>
            <a:off x="5867400" y="2971800"/>
            <a:ext cx="2286000" cy="1676400"/>
          </a:xfrm>
          <a:prstGeom prst="cloudCallout">
            <a:avLst>
              <a:gd name="adj1" fmla="val -40809"/>
              <a:gd name="adj2" fmla="val 74914"/>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a:t>
            </a:r>
          </a:p>
          <a:p>
            <a:pPr algn="ctr">
              <a:defRPr/>
            </a:pPr>
            <a:endParaRPr lang="en-US" dirty="0">
              <a:solidFill>
                <a:schemeClr val="tx1"/>
              </a:solidFill>
            </a:endParaRPr>
          </a:p>
        </p:txBody>
      </p:sp>
      <p:sp>
        <p:nvSpPr>
          <p:cNvPr id="16" name="Cloud Callout 15"/>
          <p:cNvSpPr/>
          <p:nvPr/>
        </p:nvSpPr>
        <p:spPr>
          <a:xfrm>
            <a:off x="2362200" y="1447800"/>
            <a:ext cx="4343400" cy="1981200"/>
          </a:xfrm>
          <a:prstGeom prst="cloudCallout">
            <a:avLst>
              <a:gd name="adj1" fmla="val -156"/>
              <a:gd name="adj2" fmla="val 77302"/>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schemeClr val="tx1"/>
                </a:solidFill>
              </a:rPr>
              <a:t>“ I am worried that I might get lice”</a:t>
            </a:r>
            <a:endParaRPr lang="en-US" dirty="0">
              <a:solidFill>
                <a:schemeClr val="tx1"/>
              </a:solidFill>
            </a:endParaRPr>
          </a:p>
        </p:txBody>
      </p:sp>
      <p:sp>
        <p:nvSpPr>
          <p:cNvPr id="7" name="Smiley Face 6"/>
          <p:cNvSpPr/>
          <p:nvPr/>
        </p:nvSpPr>
        <p:spPr>
          <a:xfrm>
            <a:off x="3581400" y="4343400"/>
            <a:ext cx="1600200" cy="1600200"/>
          </a:xfrm>
          <a:prstGeom prst="smileyFace">
            <a:avLst>
              <a:gd name="adj" fmla="val -1258"/>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Title 1"/>
          <p:cNvSpPr txBox="1">
            <a:spLocks/>
          </p:cNvSpPr>
          <p:nvPr/>
        </p:nvSpPr>
        <p:spPr bwMode="auto">
          <a:xfrm>
            <a:off x="457200" y="274638"/>
            <a:ext cx="8229600" cy="639762"/>
          </a:xfrm>
          <a:prstGeom prst="rect">
            <a:avLst/>
          </a:prstGeom>
          <a:noFill/>
          <a:ln w="9525">
            <a:noFill/>
            <a:miter lim="800000"/>
            <a:headEnd/>
            <a:tailEnd/>
          </a:ln>
        </p:spPr>
        <p:txBody>
          <a:bodyPr vert="horz" wrap="square" lIns="91440" tIns="45720" rIns="91440" bIns="91440" numCol="1" anchor="b" anchorCtr="0" compatLnSpc="1">
            <a:prstTxWarp prst="textNoShape">
              <a:avLst/>
            </a:prstTxWarp>
            <a:normAutofit/>
          </a:bodyPr>
          <a:lstStyle/>
          <a:p>
            <a:pPr marL="0" lvl="1" fontAlgn="auto">
              <a:lnSpc>
                <a:spcPct val="90000"/>
              </a:lnSpc>
              <a:spcAft>
                <a:spcPts val="0"/>
              </a:spcAft>
              <a:defRPr/>
            </a:pPr>
            <a:r>
              <a:rPr kumimoji="0" lang="en-US" sz="3600" b="1" i="0" u="none" strike="noStrike" kern="1200" cap="none" spc="0" normalizeH="0" baseline="0" noProof="0" dirty="0" smtClean="0">
                <a:ln>
                  <a:noFill/>
                </a:ln>
                <a:solidFill>
                  <a:schemeClr val="tx1"/>
                </a:solidFill>
                <a:effectLst/>
                <a:uLnTx/>
                <a:uFillTx/>
                <a:latin typeface="+mj-lt"/>
                <a:ea typeface="+mj-ea"/>
                <a:cs typeface="+mj-cs"/>
              </a:rPr>
              <a:t>ACTIVITY 4: </a:t>
            </a:r>
            <a:r>
              <a:rPr lang="en-US" sz="3600" b="1" dirty="0" smtClean="0"/>
              <a:t>A Thousand Worries</a:t>
            </a:r>
            <a:endParaRPr kumimoji="0" lang="en-US" sz="36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020762"/>
          </a:xfrm>
        </p:spPr>
        <p:txBody>
          <a:bodyPr>
            <a:normAutofit/>
          </a:bodyPr>
          <a:lstStyle/>
          <a:p>
            <a:pPr lvl="1" eaLnBrk="1" hangingPunct="1">
              <a:lnSpc>
                <a:spcPct val="90000"/>
              </a:lnSpc>
              <a:defRPr/>
            </a:pPr>
            <a:r>
              <a:rPr lang="en-US" b="1" kern="1200" dirty="0">
                <a:solidFill>
                  <a:schemeClr val="tx1"/>
                </a:solidFill>
                <a:latin typeface="+mj-lt"/>
                <a:ea typeface="+mj-ea"/>
                <a:cs typeface="+mj-cs"/>
              </a:rPr>
              <a:t>Some Do’s and Don’ts</a:t>
            </a:r>
          </a:p>
        </p:txBody>
      </p:sp>
      <p:sp>
        <p:nvSpPr>
          <p:cNvPr id="16387" name="Content Placeholder 2"/>
          <p:cNvSpPr>
            <a:spLocks noGrp="1"/>
          </p:cNvSpPr>
          <p:nvPr>
            <p:ph sz="quarter" idx="1"/>
          </p:nvPr>
        </p:nvSpPr>
        <p:spPr>
          <a:xfrm>
            <a:off x="609600" y="1447800"/>
            <a:ext cx="8077200" cy="4572000"/>
          </a:xfrm>
        </p:spPr>
        <p:txBody>
          <a:bodyPr/>
          <a:lstStyle/>
          <a:p>
            <a:pPr marL="688975" lvl="1" indent="-404813" eaLnBrk="1" hangingPunct="1">
              <a:buFont typeface="Wingdings" pitchFamily="2" charset="2"/>
              <a:buChar char="Ø"/>
            </a:pPr>
            <a:r>
              <a:rPr lang="en-US" sz="2900" smtClean="0"/>
              <a:t>Leave a note of where you are going for field work.</a:t>
            </a:r>
          </a:p>
          <a:p>
            <a:pPr marL="688975" lvl="1" indent="-404813" eaLnBrk="1" hangingPunct="1">
              <a:buFont typeface="Wingdings" pitchFamily="2" charset="2"/>
              <a:buChar char="Ø"/>
            </a:pPr>
            <a:r>
              <a:rPr lang="en-US" sz="2900" smtClean="0"/>
              <a:t>Eat your meal before leaving the ICTC.</a:t>
            </a:r>
          </a:p>
          <a:p>
            <a:pPr marL="688975" lvl="1" indent="-404813" eaLnBrk="1" hangingPunct="1">
              <a:buFont typeface="Wingdings" pitchFamily="2" charset="2"/>
              <a:buChar char="Ø"/>
            </a:pPr>
            <a:r>
              <a:rPr lang="en-US" sz="2900" smtClean="0"/>
              <a:t>Find out the weather conditions before you leave. </a:t>
            </a:r>
          </a:p>
          <a:p>
            <a:pPr marL="688975" lvl="1" indent="-404813" eaLnBrk="1" hangingPunct="1">
              <a:buFont typeface="Wingdings" pitchFamily="2" charset="2"/>
              <a:buChar char="Ø"/>
            </a:pPr>
            <a:r>
              <a:rPr lang="en-US" sz="2900" smtClean="0"/>
              <a:t>Decide beforehand whether you would like to accept a cup of tea in your client’s home. </a:t>
            </a:r>
          </a:p>
          <a:p>
            <a:pPr marL="688975" lvl="1" indent="-404813" eaLnBrk="1" hangingPunct="1">
              <a:buFont typeface="Wingdings" pitchFamily="2" charset="2"/>
              <a:buChar char="Ø"/>
            </a:pPr>
            <a:r>
              <a:rPr lang="en-US" sz="2900" smtClean="0"/>
              <a:t>Inform clients that you might pay a home visit. But also ask them how they would prefer you to structure your visit.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1020762"/>
          </a:xfrm>
        </p:spPr>
        <p:txBody>
          <a:bodyPr>
            <a:normAutofit/>
          </a:bodyPr>
          <a:lstStyle/>
          <a:p>
            <a:pPr lvl="1" eaLnBrk="1" hangingPunct="1">
              <a:lnSpc>
                <a:spcPct val="90000"/>
              </a:lnSpc>
              <a:defRPr/>
            </a:pPr>
            <a:r>
              <a:rPr lang="en-US" b="1" kern="1200" dirty="0">
                <a:solidFill>
                  <a:schemeClr val="tx1"/>
                </a:solidFill>
                <a:latin typeface="+mj-lt"/>
                <a:ea typeface="+mj-ea"/>
                <a:cs typeface="+mj-cs"/>
              </a:rPr>
              <a:t>Some Do’s and Don’ts</a:t>
            </a:r>
          </a:p>
        </p:txBody>
      </p:sp>
      <p:sp>
        <p:nvSpPr>
          <p:cNvPr id="17411" name="Content Placeholder 2"/>
          <p:cNvSpPr>
            <a:spLocks noGrp="1"/>
          </p:cNvSpPr>
          <p:nvPr>
            <p:ph sz="quarter" idx="1"/>
          </p:nvPr>
        </p:nvSpPr>
        <p:spPr>
          <a:xfrm>
            <a:off x="457200" y="1447800"/>
            <a:ext cx="8229600" cy="4572000"/>
          </a:xfrm>
        </p:spPr>
        <p:txBody>
          <a:bodyPr/>
          <a:lstStyle/>
          <a:p>
            <a:pPr marL="688975" lvl="1" indent="-404813" eaLnBrk="1" hangingPunct="1">
              <a:buFont typeface="Wingdings" pitchFamily="2" charset="2"/>
              <a:buChar char="Ø"/>
            </a:pPr>
            <a:r>
              <a:rPr lang="en-US" sz="3000" smtClean="0"/>
              <a:t>Prepare a kit with IEC &amp; condoms</a:t>
            </a:r>
          </a:p>
          <a:p>
            <a:pPr marL="688975" lvl="1" indent="-404813" eaLnBrk="1" hangingPunct="1">
              <a:buFont typeface="Wingdings" pitchFamily="2" charset="2"/>
              <a:buChar char="Ø"/>
            </a:pPr>
            <a:r>
              <a:rPr lang="en-US" sz="3000" smtClean="0"/>
              <a:t>Do not wear flashy jewellery  during field work</a:t>
            </a:r>
          </a:p>
          <a:p>
            <a:pPr marL="688975" lvl="1" indent="-404813" eaLnBrk="1" hangingPunct="1">
              <a:buFont typeface="Wingdings" pitchFamily="2" charset="2"/>
              <a:buChar char="Ø"/>
            </a:pPr>
            <a:r>
              <a:rPr lang="en-US" sz="3000" smtClean="0"/>
              <a:t>Take off your shoes when you enter someone’s home.</a:t>
            </a:r>
          </a:p>
          <a:p>
            <a:pPr marL="688975" lvl="1" indent="-404813" eaLnBrk="1" hangingPunct="1">
              <a:buFont typeface="Wingdings" pitchFamily="2" charset="2"/>
              <a:buChar char="Ø"/>
            </a:pPr>
            <a:r>
              <a:rPr lang="en-US" sz="3000" smtClean="0"/>
              <a:t>Wash hands &amp; face on return. Change clothing. </a:t>
            </a:r>
          </a:p>
          <a:p>
            <a:pPr marL="688975" lvl="1" indent="-404813" eaLnBrk="1" hangingPunct="1">
              <a:buFont typeface="Wingdings" pitchFamily="2" charset="2"/>
              <a:buChar char="Ø"/>
            </a:pPr>
            <a:r>
              <a:rPr lang="en-US" sz="3000" smtClean="0"/>
              <a:t>Inform local police station if working in FSW site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153400" cy="1173162"/>
          </a:xfrm>
        </p:spPr>
        <p:txBody>
          <a:bodyPr>
            <a:normAutofit/>
          </a:bodyPr>
          <a:lstStyle/>
          <a:p>
            <a:pPr lvl="1" eaLnBrk="1" hangingPunct="1">
              <a:lnSpc>
                <a:spcPct val="90000"/>
              </a:lnSpc>
              <a:defRPr/>
            </a:pPr>
            <a:r>
              <a:rPr lang="en-US" b="1" kern="1200" dirty="0">
                <a:solidFill>
                  <a:schemeClr val="tx1"/>
                </a:solidFill>
                <a:latin typeface="+mj-lt"/>
                <a:ea typeface="+mj-ea"/>
                <a:cs typeface="+mj-cs"/>
              </a:rPr>
              <a:t>Evaluating Outreach</a:t>
            </a:r>
          </a:p>
        </p:txBody>
      </p:sp>
      <p:sp>
        <p:nvSpPr>
          <p:cNvPr id="17411" name="Content Placeholder 2"/>
          <p:cNvSpPr>
            <a:spLocks noGrp="1"/>
          </p:cNvSpPr>
          <p:nvPr>
            <p:ph sz="quarter" idx="1"/>
          </p:nvPr>
        </p:nvSpPr>
        <p:spPr>
          <a:xfrm>
            <a:off x="914400" y="1752600"/>
            <a:ext cx="7848600" cy="4495800"/>
          </a:xfrm>
        </p:spPr>
        <p:txBody>
          <a:bodyPr>
            <a:normAutofit/>
          </a:bodyPr>
          <a:lstStyle/>
          <a:p>
            <a:pPr marL="393700" indent="-393700" eaLnBrk="1" fontAlgn="auto" hangingPunct="1">
              <a:spcBef>
                <a:spcPts val="580"/>
              </a:spcBef>
              <a:spcAft>
                <a:spcPts val="0"/>
              </a:spcAft>
              <a:buFont typeface="Wingdings" pitchFamily="2" charset="2"/>
              <a:buChar char="Ø"/>
              <a:defRPr/>
            </a:pPr>
            <a:r>
              <a:rPr lang="en-US" sz="2800" dirty="0" smtClean="0"/>
              <a:t>Completion of the activity </a:t>
            </a:r>
          </a:p>
          <a:p>
            <a:pPr marL="630238" lvl="1" indent="-346075" eaLnBrk="1" fontAlgn="auto" hangingPunct="1">
              <a:spcBef>
                <a:spcPts val="370"/>
              </a:spcBef>
              <a:spcAft>
                <a:spcPts val="0"/>
              </a:spcAft>
              <a:buFont typeface="Symbol" pitchFamily="18" charset="2"/>
              <a:buChar char=""/>
              <a:defRPr/>
            </a:pPr>
            <a:r>
              <a:rPr lang="en-US" sz="2800" dirty="0" smtClean="0"/>
              <a:t> Use the scoring system in Outreach Planning Sheet</a:t>
            </a:r>
          </a:p>
          <a:p>
            <a:pPr marL="1198563" lvl="2" indent="-320675" eaLnBrk="1" fontAlgn="auto" hangingPunct="1">
              <a:spcBef>
                <a:spcPts val="370"/>
              </a:spcBef>
              <a:spcAft>
                <a:spcPts val="0"/>
              </a:spcAft>
              <a:buClr>
                <a:schemeClr val="accent1">
                  <a:tint val="60000"/>
                </a:schemeClr>
              </a:buClr>
              <a:buFont typeface="Wingdings" pitchFamily="2" charset="2"/>
              <a:buChar char="§"/>
              <a:defRPr/>
            </a:pPr>
            <a:r>
              <a:rPr lang="en-US" sz="2400" dirty="0" smtClean="0"/>
              <a:t>Each completed activity carries 5 points. </a:t>
            </a:r>
          </a:p>
          <a:p>
            <a:pPr marL="398463" indent="-398463" eaLnBrk="1" fontAlgn="auto" hangingPunct="1">
              <a:spcBef>
                <a:spcPts val="580"/>
              </a:spcBef>
              <a:spcAft>
                <a:spcPts val="0"/>
              </a:spcAft>
              <a:buFont typeface="Wingdings" pitchFamily="2" charset="2"/>
              <a:buChar char="Ø"/>
              <a:defRPr/>
            </a:pPr>
            <a:r>
              <a:rPr lang="en-US" sz="2800" dirty="0" smtClean="0"/>
              <a:t>Type of outreach activity</a:t>
            </a:r>
          </a:p>
          <a:p>
            <a:pPr marL="698500" indent="-414338" eaLnBrk="1" fontAlgn="auto" hangingPunct="1">
              <a:spcBef>
                <a:spcPts val="580"/>
              </a:spcBef>
              <a:spcAft>
                <a:spcPts val="0"/>
              </a:spcAft>
              <a:buFont typeface="Symbol" pitchFamily="18" charset="2"/>
              <a:buChar char=""/>
              <a:defRPr/>
            </a:pPr>
            <a:r>
              <a:rPr lang="en-US" sz="2800" dirty="0" smtClean="0"/>
              <a:t> Note down what you actually did. </a:t>
            </a:r>
          </a:p>
          <a:p>
            <a:pPr marL="398463" indent="-398463" eaLnBrk="1" fontAlgn="auto" hangingPunct="1">
              <a:spcBef>
                <a:spcPts val="580"/>
              </a:spcBef>
              <a:spcAft>
                <a:spcPts val="0"/>
              </a:spcAft>
              <a:buFont typeface="Wingdings" pitchFamily="2" charset="2"/>
              <a:buChar char="Ø"/>
              <a:defRPr/>
            </a:pPr>
            <a:r>
              <a:rPr lang="en-US" sz="2800" dirty="0" smtClean="0"/>
              <a:t>No. of referrals generated </a:t>
            </a:r>
          </a:p>
          <a:p>
            <a:pPr marL="398463" indent="-398463" eaLnBrk="1" fontAlgn="auto" hangingPunct="1">
              <a:spcBef>
                <a:spcPts val="580"/>
              </a:spcBef>
              <a:spcAft>
                <a:spcPts val="0"/>
              </a:spcAft>
              <a:buFont typeface="Wingdings" pitchFamily="2" charset="2"/>
              <a:buChar char="Ø"/>
              <a:defRPr/>
            </a:pPr>
            <a:r>
              <a:rPr lang="en-US" sz="2800" dirty="0" smtClean="0"/>
              <a:t>No. of persons who follow-up.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600" b="1" dirty="0" smtClean="0"/>
              <a:t>ICTC OUTREACH</a:t>
            </a:r>
            <a:endParaRPr lang="en-US" sz="6600" b="1" dirty="0"/>
          </a:p>
        </p:txBody>
      </p:sp>
      <p:sp>
        <p:nvSpPr>
          <p:cNvPr id="5" name="Text Placeholder 4"/>
          <p:cNvSpPr>
            <a:spLocks noGrp="1"/>
          </p:cNvSpPr>
          <p:nvPr>
            <p:ph type="body" idx="1"/>
          </p:nvPr>
        </p:nvSpPr>
        <p:spPr/>
        <p:txBody>
          <a:bodyPr/>
          <a:lstStyle/>
          <a:p>
            <a:r>
              <a:rPr lang="en-US" sz="4400" b="1" i="1" dirty="0" smtClean="0"/>
              <a:t>One Counsellor’s journey</a:t>
            </a:r>
            <a:endParaRPr lang="en-US" sz="4400" b="1" i="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jpg"/>
          <p:cNvPicPr>
            <a:picLocks noGrp="1" noChangeAspect="1"/>
          </p:cNvPicPr>
          <p:nvPr>
            <p:ph sz="quarter" idx="1"/>
          </p:nvPr>
        </p:nvPicPr>
        <p:blipFill>
          <a:blip r:embed="rId2" cstate="print"/>
          <a:stretch>
            <a:fillRect/>
          </a:stretch>
        </p:blipFill>
        <p:spPr>
          <a:xfrm>
            <a:off x="1485900" y="1524000"/>
            <a:ext cx="6629400" cy="4419600"/>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jpg"/>
          <p:cNvPicPr>
            <a:picLocks noGrp="1" noChangeAspect="1"/>
          </p:cNvPicPr>
          <p:nvPr>
            <p:ph sz="quarter" idx="1"/>
          </p:nvPr>
        </p:nvPicPr>
        <p:blipFill>
          <a:blip r:embed="rId2" cstate="print"/>
          <a:stretch>
            <a:fillRect/>
          </a:stretch>
        </p:blipFill>
        <p:spPr>
          <a:xfrm>
            <a:off x="1143000" y="1217666"/>
            <a:ext cx="7315200" cy="5032268"/>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3.jpg"/>
          <p:cNvPicPr>
            <a:picLocks noGrp="1" noChangeAspect="1"/>
          </p:cNvPicPr>
          <p:nvPr>
            <p:ph sz="quarter" idx="1"/>
          </p:nvPr>
        </p:nvPicPr>
        <p:blipFill>
          <a:blip r:embed="rId2" cstate="print"/>
          <a:stretch>
            <a:fillRect/>
          </a:stretch>
        </p:blipFill>
        <p:spPr>
          <a:xfrm>
            <a:off x="1085626" y="1600200"/>
            <a:ext cx="7429948" cy="42672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74638"/>
            <a:ext cx="8229600" cy="1096962"/>
          </a:xfrm>
        </p:spPr>
        <p:txBody>
          <a:bodyPr/>
          <a:lstStyle/>
          <a:p>
            <a:pPr eaLnBrk="1" hangingPunct="1"/>
            <a:r>
              <a:rPr lang="en-US" b="1" smtClean="0">
                <a:solidFill>
                  <a:schemeClr val="tx1"/>
                </a:solidFill>
              </a:rPr>
              <a:t>Objectives</a:t>
            </a:r>
          </a:p>
        </p:txBody>
      </p:sp>
      <p:sp>
        <p:nvSpPr>
          <p:cNvPr id="9219" name="Content Placeholder 2"/>
          <p:cNvSpPr>
            <a:spLocks noGrp="1"/>
          </p:cNvSpPr>
          <p:nvPr>
            <p:ph sz="quarter" idx="1"/>
          </p:nvPr>
        </p:nvSpPr>
        <p:spPr>
          <a:xfrm>
            <a:off x="914400" y="1676400"/>
            <a:ext cx="7772400" cy="4343400"/>
          </a:xfrm>
        </p:spPr>
        <p:txBody>
          <a:bodyPr>
            <a:normAutofit/>
          </a:bodyPr>
          <a:lstStyle/>
          <a:p>
            <a:pPr marL="274320" indent="-274320" eaLnBrk="1" fontAlgn="auto" hangingPunct="1">
              <a:spcBef>
                <a:spcPts val="580"/>
              </a:spcBef>
              <a:spcAft>
                <a:spcPts val="0"/>
              </a:spcAft>
              <a:buFont typeface="Wingdings 2"/>
              <a:buNone/>
              <a:defRPr/>
            </a:pPr>
            <a:r>
              <a:rPr lang="en-US" sz="3000" dirty="0" smtClean="0"/>
              <a:t>At the end of this session, </a:t>
            </a:r>
            <a:r>
              <a:rPr lang="en-US" sz="3200" dirty="0" smtClean="0"/>
              <a:t>participants</a:t>
            </a:r>
            <a:r>
              <a:rPr lang="en-US" sz="3000" dirty="0" smtClean="0"/>
              <a:t> will be able to</a:t>
            </a:r>
          </a:p>
          <a:p>
            <a:pPr marL="688975" lvl="1" indent="-404813" algn="just" eaLnBrk="1" fontAlgn="auto" hangingPunct="1">
              <a:spcBef>
                <a:spcPts val="1800"/>
              </a:spcBef>
              <a:spcAft>
                <a:spcPts val="0"/>
              </a:spcAft>
              <a:buFont typeface="Wingdings" pitchFamily="2" charset="2"/>
              <a:buChar char="Ø"/>
              <a:defRPr/>
            </a:pPr>
            <a:r>
              <a:rPr lang="en-US" sz="3000" dirty="0" smtClean="0"/>
              <a:t>Make a quarterly plan for conducting outreach on Saturday afternoons</a:t>
            </a:r>
          </a:p>
          <a:p>
            <a:pPr marL="688975" lvl="1" indent="-404813" algn="just" eaLnBrk="1" fontAlgn="auto" hangingPunct="1">
              <a:spcBef>
                <a:spcPts val="370"/>
              </a:spcBef>
              <a:spcAft>
                <a:spcPts val="0"/>
              </a:spcAft>
              <a:buFont typeface="Wingdings" pitchFamily="2" charset="2"/>
              <a:buChar char="Ø"/>
              <a:defRPr/>
            </a:pPr>
            <a:r>
              <a:rPr lang="en-US" sz="3000" dirty="0" smtClean="0"/>
              <a:t>List Do’s and Don’ts of community outreach</a:t>
            </a:r>
          </a:p>
          <a:p>
            <a:pPr marL="688975" lvl="1" indent="-404813" algn="just" eaLnBrk="1" fontAlgn="auto" hangingPunct="1">
              <a:spcBef>
                <a:spcPts val="370"/>
              </a:spcBef>
              <a:spcAft>
                <a:spcPts val="0"/>
              </a:spcAft>
              <a:buFont typeface="Wingdings" pitchFamily="2" charset="2"/>
              <a:buChar char="Ø"/>
              <a:defRPr/>
            </a:pPr>
            <a:r>
              <a:rPr lang="en-US" sz="3000" dirty="0" smtClean="0"/>
              <a:t>Assess their own performance in outreach activity</a:t>
            </a:r>
          </a:p>
          <a:p>
            <a:pPr marL="548640" lvl="1" eaLnBrk="1" fontAlgn="auto" hangingPunct="1">
              <a:spcBef>
                <a:spcPts val="370"/>
              </a:spcBef>
              <a:spcAft>
                <a:spcPts val="0"/>
              </a:spcAft>
              <a:buFont typeface="Wingdings 2"/>
              <a:buNone/>
              <a:defRPr/>
            </a:pP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4.jpg"/>
          <p:cNvPicPr>
            <a:picLocks noGrp="1" noChangeAspect="1"/>
          </p:cNvPicPr>
          <p:nvPr>
            <p:ph sz="quarter" idx="1"/>
          </p:nvPr>
        </p:nvPicPr>
        <p:blipFill>
          <a:blip r:embed="rId2" cstate="print"/>
          <a:stretch>
            <a:fillRect/>
          </a:stretch>
        </p:blipFill>
        <p:spPr>
          <a:xfrm>
            <a:off x="1344246" y="1524000"/>
            <a:ext cx="6912708" cy="441960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6.jpg"/>
          <p:cNvPicPr>
            <a:picLocks noGrp="1" noChangeAspect="1"/>
          </p:cNvPicPr>
          <p:nvPr>
            <p:ph sz="quarter" idx="1"/>
          </p:nvPr>
        </p:nvPicPr>
        <p:blipFill>
          <a:blip r:embed="rId2" cstate="print"/>
          <a:stretch>
            <a:fillRect/>
          </a:stretch>
        </p:blipFill>
        <p:spPr>
          <a:xfrm>
            <a:off x="1425191" y="1524000"/>
            <a:ext cx="6750818" cy="441960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9.jpg"/>
          <p:cNvPicPr>
            <a:picLocks noGrp="1" noChangeAspect="1"/>
          </p:cNvPicPr>
          <p:nvPr>
            <p:ph sz="quarter" idx="1"/>
          </p:nvPr>
        </p:nvPicPr>
        <p:blipFill>
          <a:blip r:embed="rId3" cstate="print"/>
          <a:stretch>
            <a:fillRect/>
          </a:stretch>
        </p:blipFill>
        <p:spPr>
          <a:xfrm>
            <a:off x="884990" y="1524000"/>
            <a:ext cx="7831220" cy="44196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1a.jpg"/>
          <p:cNvPicPr>
            <a:picLocks noGrp="1" noChangeAspect="1"/>
          </p:cNvPicPr>
          <p:nvPr>
            <p:ph sz="quarter" idx="1"/>
          </p:nvPr>
        </p:nvPicPr>
        <p:blipFill>
          <a:blip r:embed="rId2" cstate="print"/>
          <a:stretch>
            <a:fillRect/>
          </a:stretch>
        </p:blipFill>
        <p:spPr>
          <a:xfrm>
            <a:off x="1480145" y="1524000"/>
            <a:ext cx="6640910" cy="441960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2.jpg"/>
          <p:cNvPicPr>
            <a:picLocks noGrp="1" noChangeAspect="1"/>
          </p:cNvPicPr>
          <p:nvPr>
            <p:ph sz="quarter" idx="1"/>
          </p:nvPr>
        </p:nvPicPr>
        <p:blipFill>
          <a:blip r:embed="rId2" cstate="print"/>
          <a:stretch>
            <a:fillRect/>
          </a:stretch>
        </p:blipFill>
        <p:spPr>
          <a:xfrm>
            <a:off x="1466850" y="1600200"/>
            <a:ext cx="6667500" cy="42672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4.jpg"/>
          <p:cNvPicPr>
            <a:picLocks noGrp="1" noChangeAspect="1"/>
          </p:cNvPicPr>
          <p:nvPr>
            <p:ph sz="quarter" idx="1"/>
          </p:nvPr>
        </p:nvPicPr>
        <p:blipFill>
          <a:blip r:embed="rId3" cstate="print"/>
          <a:stretch>
            <a:fillRect/>
          </a:stretch>
        </p:blipFill>
        <p:spPr>
          <a:xfrm>
            <a:off x="1572349" y="1600200"/>
            <a:ext cx="6477388" cy="4253484"/>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590800" y="533400"/>
            <a:ext cx="6096000" cy="1066800"/>
          </a:xfrm>
        </p:spPr>
        <p:txBody>
          <a:bodyPr/>
          <a:lstStyle/>
          <a:p>
            <a:pPr eaLnBrk="1" hangingPunct="1"/>
            <a:r>
              <a:rPr lang="en-US" b="1" smtClean="0">
                <a:solidFill>
                  <a:schemeClr val="tx1"/>
                </a:solidFill>
              </a:rPr>
              <a:t>ACTIVITY 1</a:t>
            </a:r>
          </a:p>
        </p:txBody>
      </p:sp>
      <p:sp>
        <p:nvSpPr>
          <p:cNvPr id="8195" name="Content Placeholder 2"/>
          <p:cNvSpPr>
            <a:spLocks noGrp="1"/>
          </p:cNvSpPr>
          <p:nvPr>
            <p:ph sz="quarter" idx="1"/>
          </p:nvPr>
        </p:nvSpPr>
        <p:spPr>
          <a:xfrm>
            <a:off x="990600" y="2514600"/>
            <a:ext cx="7620000" cy="1219200"/>
          </a:xfrm>
        </p:spPr>
        <p:txBody>
          <a:bodyPr/>
          <a:lstStyle/>
          <a:p>
            <a:pPr algn="ctr" eaLnBrk="1" hangingPunct="1">
              <a:buFont typeface="Wingdings 2" pitchFamily="18" charset="2"/>
              <a:buNone/>
            </a:pPr>
            <a:r>
              <a:rPr lang="en-US" sz="6600" b="1" smtClean="0"/>
              <a:t>Story Time</a:t>
            </a:r>
          </a:p>
        </p:txBody>
      </p:sp>
      <p:pic>
        <p:nvPicPr>
          <p:cNvPr id="8196" name="Picture 6"/>
          <p:cNvPicPr>
            <a:picLocks noChangeAspect="1" noChangeArrowheads="1"/>
          </p:cNvPicPr>
          <p:nvPr/>
        </p:nvPicPr>
        <p:blipFill>
          <a:blip r:embed="rId3" cstate="print"/>
          <a:srcRect/>
          <a:stretch>
            <a:fillRect/>
          </a:stretch>
        </p:blipFill>
        <p:spPr bwMode="auto">
          <a:xfrm>
            <a:off x="533400" y="457200"/>
            <a:ext cx="1963738" cy="10668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1143000"/>
          </a:xfrm>
        </p:spPr>
        <p:txBody>
          <a:bodyPr>
            <a:normAutofit fontScale="90000"/>
          </a:bodyPr>
          <a:lstStyle/>
          <a:p>
            <a:pPr lvl="1" eaLnBrk="1" hangingPunct="1">
              <a:lnSpc>
                <a:spcPct val="90000"/>
              </a:lnSpc>
              <a:defRPr/>
            </a:pPr>
            <a:r>
              <a:rPr lang="en-US" b="1" kern="1200" dirty="0">
                <a:solidFill>
                  <a:schemeClr val="tx1"/>
                </a:solidFill>
                <a:latin typeface="+mj-lt"/>
                <a:ea typeface="+mj-ea"/>
                <a:cs typeface="+mj-cs"/>
              </a:rPr>
              <a:t>Responsibilities of ICTC Counsellors Related to Outreach Work </a:t>
            </a:r>
          </a:p>
        </p:txBody>
      </p:sp>
      <p:sp>
        <p:nvSpPr>
          <p:cNvPr id="10243" name="Content Placeholder 2"/>
          <p:cNvSpPr>
            <a:spLocks noGrp="1"/>
          </p:cNvSpPr>
          <p:nvPr>
            <p:ph sz="quarter" idx="1"/>
          </p:nvPr>
        </p:nvSpPr>
        <p:spPr>
          <a:xfrm>
            <a:off x="2819400" y="3048000"/>
            <a:ext cx="5867400" cy="2971800"/>
          </a:xfrm>
        </p:spPr>
        <p:txBody>
          <a:bodyPr>
            <a:normAutofit fontScale="92500"/>
          </a:bodyPr>
          <a:lstStyle/>
          <a:p>
            <a:pPr marL="398463" indent="-398463" eaLnBrk="1" fontAlgn="auto" hangingPunct="1">
              <a:spcBef>
                <a:spcPts val="600"/>
              </a:spcBef>
              <a:spcAft>
                <a:spcPts val="0"/>
              </a:spcAft>
              <a:buFont typeface="Wingdings" pitchFamily="2" charset="2"/>
              <a:buChar char="Ø"/>
              <a:defRPr/>
            </a:pPr>
            <a:r>
              <a:rPr lang="en-US" sz="2800" b="1" dirty="0" smtClean="0"/>
              <a:t>Going on health camps</a:t>
            </a:r>
          </a:p>
          <a:p>
            <a:pPr marL="398463" indent="-398463" eaLnBrk="1" fontAlgn="auto" hangingPunct="1">
              <a:spcBef>
                <a:spcPts val="600"/>
              </a:spcBef>
              <a:spcAft>
                <a:spcPts val="0"/>
              </a:spcAft>
              <a:buFont typeface="Wingdings" pitchFamily="2" charset="2"/>
              <a:buChar char="Ø"/>
              <a:defRPr/>
            </a:pPr>
            <a:endParaRPr lang="en-US" sz="2800" b="1" dirty="0" smtClean="0"/>
          </a:p>
          <a:p>
            <a:pPr marL="398463" indent="-398463" eaLnBrk="1" fontAlgn="auto" hangingPunct="1">
              <a:spcBef>
                <a:spcPts val="600"/>
              </a:spcBef>
              <a:spcAft>
                <a:spcPts val="0"/>
              </a:spcAft>
              <a:buFont typeface="Wingdings" pitchFamily="2" charset="2"/>
              <a:buChar char="Ø"/>
              <a:defRPr/>
            </a:pPr>
            <a:r>
              <a:rPr lang="en-US" sz="2800" b="1" dirty="0" smtClean="0"/>
              <a:t>Attending conferences/meetings on behalf of the Dean of the Hospital</a:t>
            </a:r>
          </a:p>
          <a:p>
            <a:pPr marL="398463" indent="-398463" eaLnBrk="1" fontAlgn="auto" hangingPunct="1">
              <a:spcBef>
                <a:spcPts val="600"/>
              </a:spcBef>
              <a:spcAft>
                <a:spcPts val="0"/>
              </a:spcAft>
              <a:buFont typeface="Wingdings" pitchFamily="2" charset="2"/>
              <a:buChar char="Ø"/>
              <a:defRPr/>
            </a:pPr>
            <a:endParaRPr lang="en-US" sz="2800" b="1" dirty="0" smtClean="0"/>
          </a:p>
          <a:p>
            <a:pPr marL="398463" indent="-398463" eaLnBrk="1" fontAlgn="auto" hangingPunct="1">
              <a:spcBef>
                <a:spcPts val="600"/>
              </a:spcBef>
              <a:spcAft>
                <a:spcPts val="0"/>
              </a:spcAft>
              <a:buFont typeface="Wingdings" pitchFamily="2" charset="2"/>
              <a:buChar char="Ø"/>
              <a:defRPr/>
            </a:pPr>
            <a:r>
              <a:rPr lang="en-US" sz="2800" b="1" dirty="0" smtClean="0"/>
              <a:t>Lectures in schools and colleges</a:t>
            </a:r>
            <a:endParaRPr lang="en-US" sz="2800" dirty="0" smtClean="0"/>
          </a:p>
          <a:p>
            <a:pPr marL="274320" indent="-274320" eaLnBrk="1" fontAlgn="auto" hangingPunct="1">
              <a:spcBef>
                <a:spcPts val="580"/>
              </a:spcBef>
              <a:spcAft>
                <a:spcPts val="0"/>
              </a:spcAft>
              <a:buFont typeface="Wingdings 2"/>
              <a:buNone/>
              <a:defRPr/>
            </a:pPr>
            <a:endParaRPr lang="en-US" dirty="0" smtClean="0"/>
          </a:p>
        </p:txBody>
      </p:sp>
      <p:sp>
        <p:nvSpPr>
          <p:cNvPr id="20" name="Multiply 19"/>
          <p:cNvSpPr/>
          <p:nvPr/>
        </p:nvSpPr>
        <p:spPr>
          <a:xfrm>
            <a:off x="457200" y="3048000"/>
            <a:ext cx="1905000" cy="3200400"/>
          </a:xfrm>
          <a:prstGeom prst="mathMultiply">
            <a:avLst/>
          </a:prstGeom>
          <a:solidFill>
            <a:srgbClr val="DF1F0B"/>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221" name="TextBox 26"/>
          <p:cNvSpPr txBox="1">
            <a:spLocks noChangeArrowheads="1"/>
          </p:cNvSpPr>
          <p:nvPr/>
        </p:nvSpPr>
        <p:spPr bwMode="auto">
          <a:xfrm>
            <a:off x="990600" y="1905000"/>
            <a:ext cx="6629400" cy="646113"/>
          </a:xfrm>
          <a:prstGeom prst="rect">
            <a:avLst/>
          </a:prstGeom>
          <a:noFill/>
          <a:ln w="9525">
            <a:noFill/>
            <a:miter lim="800000"/>
            <a:headEnd/>
            <a:tailEnd/>
          </a:ln>
        </p:spPr>
        <p:txBody>
          <a:bodyPr>
            <a:spAutoFit/>
          </a:bodyPr>
          <a:lstStyle/>
          <a:p>
            <a:pPr algn="ctr"/>
            <a:r>
              <a:rPr lang="en-US" sz="3600" b="1"/>
              <a:t>This is </a:t>
            </a:r>
            <a:r>
              <a:rPr lang="en-US" sz="3600" b="1">
                <a:solidFill>
                  <a:srgbClr val="FF0000"/>
                </a:solidFill>
              </a:rPr>
              <a:t>NOT</a:t>
            </a:r>
            <a:r>
              <a:rPr lang="en-US" sz="3600" b="1"/>
              <a:t> outreach</a:t>
            </a:r>
            <a:endParaRPr lang="en-US" sz="36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sz="quarter" idx="1"/>
          </p:nvPr>
        </p:nvSpPr>
        <p:spPr>
          <a:xfrm>
            <a:off x="2057400" y="2819400"/>
            <a:ext cx="6629400" cy="3200400"/>
          </a:xfrm>
        </p:spPr>
        <p:txBody>
          <a:bodyPr>
            <a:normAutofit fontScale="92500" lnSpcReduction="20000"/>
          </a:bodyPr>
          <a:lstStyle/>
          <a:p>
            <a:pPr marL="688975" lvl="1" indent="-452438" eaLnBrk="1" fontAlgn="auto" hangingPunct="1">
              <a:spcBef>
                <a:spcPts val="370"/>
              </a:spcBef>
              <a:spcAft>
                <a:spcPts val="0"/>
              </a:spcAft>
              <a:buFont typeface="Wingdings 2"/>
              <a:buChar char=""/>
              <a:defRPr/>
            </a:pPr>
            <a:r>
              <a:rPr lang="en-US" sz="3600" dirty="0" smtClean="0"/>
              <a:t>Visits to </a:t>
            </a:r>
          </a:p>
          <a:p>
            <a:pPr marL="1371600" lvl="2" indent="-520700" eaLnBrk="1" fontAlgn="auto" hangingPunct="1">
              <a:spcBef>
                <a:spcPts val="370"/>
              </a:spcBef>
              <a:spcAft>
                <a:spcPts val="0"/>
              </a:spcAft>
              <a:buClr>
                <a:schemeClr val="accent1">
                  <a:tint val="60000"/>
                </a:schemeClr>
              </a:buClr>
              <a:buFont typeface="Wingdings" pitchFamily="2" charset="2"/>
              <a:buChar char="Ø"/>
              <a:defRPr/>
            </a:pPr>
            <a:r>
              <a:rPr lang="en-US" sz="3200" dirty="0" smtClean="0"/>
              <a:t>TI project sites/ hot spots</a:t>
            </a:r>
          </a:p>
          <a:p>
            <a:pPr marL="1371600" lvl="2" indent="-520700" eaLnBrk="1" fontAlgn="auto" hangingPunct="1">
              <a:spcBef>
                <a:spcPts val="370"/>
              </a:spcBef>
              <a:spcAft>
                <a:spcPts val="0"/>
              </a:spcAft>
              <a:buClr>
                <a:schemeClr val="accent1">
                  <a:tint val="60000"/>
                </a:schemeClr>
              </a:buClr>
              <a:buFont typeface="Wingdings" pitchFamily="2" charset="2"/>
              <a:buChar char="Ø"/>
              <a:defRPr/>
            </a:pPr>
            <a:r>
              <a:rPr lang="en-US" sz="3200" dirty="0" smtClean="0"/>
              <a:t>Sites where there are many migrants/ truckers</a:t>
            </a:r>
          </a:p>
          <a:p>
            <a:pPr marL="1371600" lvl="2" indent="-520700" eaLnBrk="1" fontAlgn="auto" hangingPunct="1">
              <a:spcBef>
                <a:spcPts val="370"/>
              </a:spcBef>
              <a:spcAft>
                <a:spcPts val="0"/>
              </a:spcAft>
              <a:buClr>
                <a:schemeClr val="accent1">
                  <a:tint val="60000"/>
                </a:schemeClr>
              </a:buClr>
              <a:buFont typeface="Wingdings" pitchFamily="2" charset="2"/>
              <a:buChar char="Ø"/>
              <a:defRPr/>
            </a:pPr>
            <a:r>
              <a:rPr lang="en-US" sz="3200" dirty="0" smtClean="0"/>
              <a:t>Other NGOs</a:t>
            </a:r>
          </a:p>
          <a:p>
            <a:pPr marL="1371600" lvl="2" indent="-520700" eaLnBrk="1" fontAlgn="auto" hangingPunct="1">
              <a:spcBef>
                <a:spcPts val="370"/>
              </a:spcBef>
              <a:spcAft>
                <a:spcPts val="0"/>
              </a:spcAft>
              <a:buClr>
                <a:schemeClr val="accent1">
                  <a:tint val="60000"/>
                </a:schemeClr>
              </a:buClr>
              <a:buFont typeface="Wingdings" pitchFamily="2" charset="2"/>
              <a:buChar char="Ø"/>
              <a:defRPr/>
            </a:pPr>
            <a:r>
              <a:rPr lang="en-US" sz="3200" dirty="0" smtClean="0"/>
              <a:t>Key villages</a:t>
            </a:r>
          </a:p>
          <a:p>
            <a:pPr marL="736600" lvl="1" indent="-452438" eaLnBrk="1" fontAlgn="auto" hangingPunct="1">
              <a:spcBef>
                <a:spcPts val="370"/>
              </a:spcBef>
              <a:spcAft>
                <a:spcPts val="0"/>
              </a:spcAft>
              <a:buFont typeface="Wingdings 2"/>
              <a:buChar char=""/>
              <a:defRPr/>
            </a:pPr>
            <a:r>
              <a:rPr lang="en-US" sz="3600" dirty="0" smtClean="0"/>
              <a:t>Home visits to PLHIVs</a:t>
            </a:r>
          </a:p>
          <a:p>
            <a:pPr marL="274320" indent="-274320" eaLnBrk="1" fontAlgn="auto" hangingPunct="1">
              <a:spcBef>
                <a:spcPts val="580"/>
              </a:spcBef>
              <a:spcAft>
                <a:spcPts val="0"/>
              </a:spcAft>
              <a:buFont typeface="Wingdings 2"/>
              <a:buChar char=""/>
              <a:defRPr/>
            </a:pPr>
            <a:endParaRPr lang="en-US" dirty="0" smtClean="0"/>
          </a:p>
        </p:txBody>
      </p:sp>
      <p:sp>
        <p:nvSpPr>
          <p:cNvPr id="4" name="Title 1"/>
          <p:cNvSpPr txBox="1">
            <a:spLocks/>
          </p:cNvSpPr>
          <p:nvPr/>
        </p:nvSpPr>
        <p:spPr>
          <a:xfrm>
            <a:off x="304800" y="274638"/>
            <a:ext cx="8382000" cy="1143000"/>
          </a:xfrm>
          <a:prstGeom prst="rect">
            <a:avLst/>
          </a:prstGeom>
        </p:spPr>
        <p:txBody>
          <a:bodyPr bIns="91440" anchor="b">
            <a:normAutofit fontScale="90000" lnSpcReduction="10000"/>
          </a:bodyPr>
          <a:lstStyle/>
          <a:p>
            <a:pPr marL="0" lvl="1" fontAlgn="auto">
              <a:spcAft>
                <a:spcPts val="0"/>
              </a:spcAft>
              <a:defRPr/>
            </a:pPr>
            <a:r>
              <a:rPr lang="en-US" sz="4000" b="1" dirty="0">
                <a:latin typeface="+mj-lt"/>
                <a:ea typeface="+mj-ea"/>
                <a:cs typeface="+mj-cs"/>
              </a:rPr>
              <a:t>Responsibilities of ICTC Counsellors Related to Outreach Work </a:t>
            </a:r>
          </a:p>
        </p:txBody>
      </p:sp>
      <p:pic>
        <p:nvPicPr>
          <p:cNvPr id="10244" name="Picture 2" descr="C:\Documents and Settings\Administrator\Local Settings\Temporary Internet Files\Content.IE5\914FL2YQ\MC900432530[1].png"/>
          <p:cNvPicPr>
            <a:picLocks noChangeAspect="1" noChangeArrowheads="1"/>
          </p:cNvPicPr>
          <p:nvPr/>
        </p:nvPicPr>
        <p:blipFill>
          <a:blip r:embed="rId3" cstate="print"/>
          <a:srcRect/>
          <a:stretch>
            <a:fillRect/>
          </a:stretch>
        </p:blipFill>
        <p:spPr bwMode="auto">
          <a:xfrm>
            <a:off x="457200" y="2971800"/>
            <a:ext cx="1755775" cy="2768600"/>
          </a:xfrm>
          <a:prstGeom prst="rect">
            <a:avLst/>
          </a:prstGeom>
          <a:noFill/>
          <a:ln w="9525">
            <a:noFill/>
            <a:miter lim="800000"/>
            <a:headEnd/>
            <a:tailEnd/>
          </a:ln>
        </p:spPr>
      </p:pic>
      <p:sp>
        <p:nvSpPr>
          <p:cNvPr id="10245" name="TextBox 6"/>
          <p:cNvSpPr txBox="1">
            <a:spLocks noChangeArrowheads="1"/>
          </p:cNvSpPr>
          <p:nvPr/>
        </p:nvSpPr>
        <p:spPr bwMode="auto">
          <a:xfrm>
            <a:off x="609600" y="1828800"/>
            <a:ext cx="7010400" cy="646113"/>
          </a:xfrm>
          <a:prstGeom prst="rect">
            <a:avLst/>
          </a:prstGeom>
          <a:noFill/>
          <a:ln w="9525">
            <a:noFill/>
            <a:miter lim="800000"/>
            <a:headEnd/>
            <a:tailEnd/>
          </a:ln>
        </p:spPr>
        <p:txBody>
          <a:bodyPr>
            <a:spAutoFit/>
          </a:bodyPr>
          <a:lstStyle/>
          <a:p>
            <a:pPr algn="ctr"/>
            <a:r>
              <a:rPr lang="en-US" sz="3600" b="1">
                <a:solidFill>
                  <a:srgbClr val="0070C0"/>
                </a:solidFill>
              </a:rPr>
              <a:t>This is outreach</a:t>
            </a:r>
            <a:endParaRPr lang="en-US" sz="3600">
              <a:solidFill>
                <a:srgbClr val="0070C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639762"/>
          </a:xfrm>
        </p:spPr>
        <p:txBody>
          <a:bodyPr>
            <a:normAutofit fontScale="90000"/>
          </a:bodyPr>
          <a:lstStyle/>
          <a:p>
            <a:pPr lvl="1" eaLnBrk="1" hangingPunct="1">
              <a:lnSpc>
                <a:spcPct val="90000"/>
              </a:lnSpc>
              <a:defRPr/>
            </a:pPr>
            <a:r>
              <a:rPr lang="en-US" b="1" kern="1200" dirty="0">
                <a:solidFill>
                  <a:schemeClr val="tx1"/>
                </a:solidFill>
                <a:latin typeface="+mj-lt"/>
                <a:ea typeface="+mj-ea"/>
                <a:cs typeface="+mj-cs"/>
              </a:rPr>
              <a:t>Key Villages</a:t>
            </a:r>
          </a:p>
        </p:txBody>
      </p:sp>
      <p:sp>
        <p:nvSpPr>
          <p:cNvPr id="5" name="Diamond 4"/>
          <p:cNvSpPr/>
          <p:nvPr/>
        </p:nvSpPr>
        <p:spPr>
          <a:xfrm>
            <a:off x="228600" y="609600"/>
            <a:ext cx="8686800" cy="6019800"/>
          </a:xfrm>
          <a:prstGeom prst="diamond">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84163" indent="-284163">
              <a:buFont typeface="Arial" pitchFamily="34" charset="0"/>
              <a:buChar char="•"/>
              <a:defRPr/>
            </a:pPr>
            <a:r>
              <a:rPr lang="en-US" sz="2600" b="1" dirty="0">
                <a:solidFill>
                  <a:schemeClr val="tx1"/>
                </a:solidFill>
              </a:rPr>
              <a:t>Very high numbers of families with one/more persons migrating to other cities/states for work</a:t>
            </a:r>
          </a:p>
          <a:p>
            <a:pPr marL="236538" indent="-236538" algn="just">
              <a:buFont typeface="Arial" pitchFamily="34" charset="0"/>
              <a:buChar char="•"/>
              <a:defRPr/>
            </a:pPr>
            <a:r>
              <a:rPr lang="en-US" sz="2600" b="1" dirty="0">
                <a:solidFill>
                  <a:schemeClr val="tx1"/>
                </a:solidFill>
              </a:rPr>
              <a:t>More than 3-5 PLHIV, but very few referrals to the ICTC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944562"/>
          </a:xfrm>
        </p:spPr>
        <p:txBody>
          <a:bodyPr>
            <a:normAutofit/>
          </a:bodyPr>
          <a:lstStyle/>
          <a:p>
            <a:pPr lvl="1" eaLnBrk="1" hangingPunct="1">
              <a:lnSpc>
                <a:spcPct val="90000"/>
              </a:lnSpc>
              <a:defRPr/>
            </a:pPr>
            <a:r>
              <a:rPr lang="en-US" b="1" kern="1200" dirty="0">
                <a:solidFill>
                  <a:schemeClr val="tx1"/>
                </a:solidFill>
                <a:latin typeface="+mj-lt"/>
                <a:ea typeface="+mj-ea"/>
                <a:cs typeface="+mj-cs"/>
              </a:rPr>
              <a:t>Home Visit as Outreach</a:t>
            </a:r>
          </a:p>
        </p:txBody>
      </p:sp>
      <p:sp>
        <p:nvSpPr>
          <p:cNvPr id="12291" name="Content Placeholder 2"/>
          <p:cNvSpPr>
            <a:spLocks noGrp="1"/>
          </p:cNvSpPr>
          <p:nvPr>
            <p:ph sz="quarter" idx="1"/>
          </p:nvPr>
        </p:nvSpPr>
        <p:spPr>
          <a:xfrm>
            <a:off x="1371600" y="1447800"/>
            <a:ext cx="7315200" cy="3048000"/>
          </a:xfrm>
        </p:spPr>
        <p:txBody>
          <a:bodyPr/>
          <a:lstStyle/>
          <a:p>
            <a:pPr lvl="1" indent="-436563" eaLnBrk="1" hangingPunct="1">
              <a:buFont typeface="Wingdings" pitchFamily="2" charset="2"/>
              <a:buChar char="Ø"/>
            </a:pPr>
            <a:r>
              <a:rPr lang="en-US" sz="3200" smtClean="0"/>
              <a:t>One type of outreach activity</a:t>
            </a:r>
          </a:p>
          <a:p>
            <a:pPr lvl="1" indent="-436563" eaLnBrk="1" hangingPunct="1">
              <a:buFont typeface="Wingdings" pitchFamily="2" charset="2"/>
              <a:buChar char="Ø"/>
            </a:pPr>
            <a:r>
              <a:rPr lang="en-US" sz="3200" smtClean="0"/>
              <a:t>Health care worker who is used to meeting clients/patients within four walls of the institution, steps into the community to interact with client within home context</a:t>
            </a:r>
            <a:r>
              <a:rPr lang="en-US" smtClean="0"/>
              <a:t>.</a:t>
            </a:r>
          </a:p>
        </p:txBody>
      </p:sp>
      <p:grpSp>
        <p:nvGrpSpPr>
          <p:cNvPr id="12292" name="Group 37"/>
          <p:cNvGrpSpPr>
            <a:grpSpLocks/>
          </p:cNvGrpSpPr>
          <p:nvPr/>
        </p:nvGrpSpPr>
        <p:grpSpPr bwMode="auto">
          <a:xfrm>
            <a:off x="914400" y="4724400"/>
            <a:ext cx="1447800" cy="1219200"/>
            <a:chOff x="304800" y="3048000"/>
            <a:chExt cx="1447800" cy="1219200"/>
          </a:xfrm>
        </p:grpSpPr>
        <p:grpSp>
          <p:nvGrpSpPr>
            <p:cNvPr id="12294" name="Group 27"/>
            <p:cNvGrpSpPr>
              <a:grpSpLocks/>
            </p:cNvGrpSpPr>
            <p:nvPr/>
          </p:nvGrpSpPr>
          <p:grpSpPr bwMode="auto">
            <a:xfrm>
              <a:off x="304800" y="3048000"/>
              <a:ext cx="1447800" cy="1219200"/>
              <a:chOff x="1447800" y="4267200"/>
              <a:chExt cx="1447800" cy="1219200"/>
            </a:xfrm>
          </p:grpSpPr>
          <p:cxnSp>
            <p:nvCxnSpPr>
              <p:cNvPr id="6" name="Straight Connector 5"/>
              <p:cNvCxnSpPr/>
              <p:nvPr/>
            </p:nvCxnSpPr>
            <p:spPr>
              <a:xfrm flipV="1">
                <a:off x="1447800" y="4267200"/>
                <a:ext cx="762000" cy="60960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a:off x="2209800" y="4267200"/>
                <a:ext cx="685800" cy="60960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1448594" y="5180806"/>
                <a:ext cx="609600" cy="1588"/>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2362994" y="5180806"/>
                <a:ext cx="609600" cy="1588"/>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a:off x="1447800" y="4876800"/>
                <a:ext cx="304800" cy="1588"/>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667000" y="4876800"/>
                <a:ext cx="228600" cy="1588"/>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rot="5400000" flipH="1" flipV="1">
              <a:off x="1029494" y="4075906"/>
              <a:ext cx="381000" cy="1588"/>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flipH="1" flipV="1">
              <a:off x="800894" y="4075906"/>
              <a:ext cx="381000" cy="1588"/>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0800000">
              <a:off x="990600" y="3886200"/>
              <a:ext cx="228600" cy="1588"/>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293" name="Rectangle 41"/>
          <p:cNvSpPr>
            <a:spLocks noChangeArrowheads="1"/>
          </p:cNvSpPr>
          <p:nvPr/>
        </p:nvSpPr>
        <p:spPr bwMode="auto">
          <a:xfrm>
            <a:off x="2362200" y="4419600"/>
            <a:ext cx="5943600" cy="1938992"/>
          </a:xfrm>
          <a:prstGeom prst="rect">
            <a:avLst/>
          </a:prstGeom>
          <a:noFill/>
          <a:ln w="9525">
            <a:noFill/>
            <a:miter lim="800000"/>
            <a:headEnd/>
            <a:tailEnd/>
          </a:ln>
        </p:spPr>
        <p:txBody>
          <a:bodyPr>
            <a:spAutoFit/>
          </a:bodyPr>
          <a:lstStyle/>
          <a:p>
            <a:pPr marL="457200" indent="-346075">
              <a:lnSpc>
                <a:spcPct val="200000"/>
              </a:lnSpc>
              <a:buFont typeface="Wingdings" pitchFamily="2" charset="2"/>
              <a:buChar char="q"/>
            </a:pPr>
            <a:r>
              <a:rPr lang="en-US" sz="2000" b="1" dirty="0">
                <a:solidFill>
                  <a:srgbClr val="0070C0"/>
                </a:solidFill>
              </a:rPr>
              <a:t>Clients who test positive</a:t>
            </a:r>
          </a:p>
          <a:p>
            <a:pPr marL="457200" indent="-346075">
              <a:lnSpc>
                <a:spcPct val="200000"/>
              </a:lnSpc>
              <a:buFont typeface="Wingdings" pitchFamily="2" charset="2"/>
              <a:buChar char="q"/>
            </a:pPr>
            <a:r>
              <a:rPr lang="en-US" sz="2000" b="1" dirty="0">
                <a:solidFill>
                  <a:srgbClr val="0070C0"/>
                </a:solidFill>
              </a:rPr>
              <a:t> </a:t>
            </a:r>
            <a:r>
              <a:rPr lang="en-US" sz="2000" b="1" dirty="0" smtClean="0">
                <a:solidFill>
                  <a:srgbClr val="0070C0"/>
                </a:solidFill>
              </a:rPr>
              <a:t>Clients who MISS / LFU </a:t>
            </a:r>
            <a:r>
              <a:rPr lang="en-US" sz="2000" b="1" dirty="0">
                <a:solidFill>
                  <a:srgbClr val="0070C0"/>
                </a:solidFill>
              </a:rPr>
              <a:t>clients</a:t>
            </a:r>
          </a:p>
          <a:p>
            <a:pPr marL="457200" indent="-346075">
              <a:lnSpc>
                <a:spcPct val="200000"/>
              </a:lnSpc>
              <a:buFont typeface="Wingdings" pitchFamily="2" charset="2"/>
              <a:buChar char="q"/>
            </a:pPr>
            <a:r>
              <a:rPr lang="en-US" sz="2000" b="1" dirty="0">
                <a:solidFill>
                  <a:srgbClr val="0070C0"/>
                </a:solidFill>
              </a:rPr>
              <a:t>Positive pregnant women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868362"/>
          </a:xfrm>
        </p:spPr>
        <p:txBody>
          <a:bodyPr>
            <a:normAutofit/>
          </a:bodyPr>
          <a:lstStyle/>
          <a:p>
            <a:pPr lvl="1" eaLnBrk="1" hangingPunct="1">
              <a:lnSpc>
                <a:spcPct val="90000"/>
              </a:lnSpc>
              <a:defRPr/>
            </a:pPr>
            <a:r>
              <a:rPr lang="en-US" b="1" kern="1200" dirty="0">
                <a:solidFill>
                  <a:schemeClr val="tx1"/>
                </a:solidFill>
                <a:latin typeface="+mj-lt"/>
                <a:ea typeface="+mj-ea"/>
                <a:cs typeface="+mj-cs"/>
              </a:rPr>
              <a:t>Home Visit as Outreach</a:t>
            </a:r>
          </a:p>
        </p:txBody>
      </p:sp>
      <p:sp>
        <p:nvSpPr>
          <p:cNvPr id="13315" name="Content Placeholder 2"/>
          <p:cNvSpPr>
            <a:spLocks noGrp="1"/>
          </p:cNvSpPr>
          <p:nvPr>
            <p:ph sz="quarter" idx="1"/>
          </p:nvPr>
        </p:nvSpPr>
        <p:spPr>
          <a:xfrm>
            <a:off x="685800" y="1447800"/>
            <a:ext cx="7772400" cy="4572000"/>
          </a:xfrm>
        </p:spPr>
        <p:txBody>
          <a:bodyPr>
            <a:normAutofit/>
          </a:bodyPr>
          <a:lstStyle/>
          <a:p>
            <a:pPr lvl="1" indent="-484188" algn="ctr" eaLnBrk="1" fontAlgn="auto" hangingPunct="1">
              <a:spcBef>
                <a:spcPts val="370"/>
              </a:spcBef>
              <a:spcAft>
                <a:spcPts val="0"/>
              </a:spcAft>
              <a:buFont typeface="Verdana" pitchFamily="34" charset="0"/>
              <a:buNone/>
              <a:defRPr/>
            </a:pPr>
            <a:r>
              <a:rPr lang="en-US" sz="3600" b="1" dirty="0" smtClean="0"/>
              <a:t>What to observe</a:t>
            </a:r>
          </a:p>
          <a:p>
            <a:pPr marL="688975" lvl="1" indent="-404813" eaLnBrk="1" fontAlgn="auto" hangingPunct="1">
              <a:spcBef>
                <a:spcPts val="370"/>
              </a:spcBef>
              <a:spcAft>
                <a:spcPts val="0"/>
              </a:spcAft>
              <a:buFont typeface="Wingdings" pitchFamily="2" charset="2"/>
              <a:buChar char="Ø"/>
              <a:defRPr/>
            </a:pPr>
            <a:r>
              <a:rPr lang="en-US" sz="2800" dirty="0" smtClean="0"/>
              <a:t>General impression of community </a:t>
            </a:r>
          </a:p>
          <a:p>
            <a:pPr marL="688975" lvl="1" indent="-404813" eaLnBrk="1" fontAlgn="auto" hangingPunct="1">
              <a:spcBef>
                <a:spcPts val="370"/>
              </a:spcBef>
              <a:spcAft>
                <a:spcPts val="0"/>
              </a:spcAft>
              <a:buFont typeface="Wingdings" pitchFamily="2" charset="2"/>
              <a:buChar char="Ø"/>
              <a:defRPr/>
            </a:pPr>
            <a:r>
              <a:rPr lang="en-US" sz="2800" dirty="0" smtClean="0"/>
              <a:t>Physical exterior of home</a:t>
            </a:r>
          </a:p>
          <a:p>
            <a:pPr marL="688975" lvl="1" indent="-404813" eaLnBrk="1" fontAlgn="auto" hangingPunct="1">
              <a:spcBef>
                <a:spcPts val="370"/>
              </a:spcBef>
              <a:spcAft>
                <a:spcPts val="0"/>
              </a:spcAft>
              <a:buFont typeface="Wingdings" pitchFamily="2" charset="2"/>
              <a:buChar char="Ø"/>
              <a:defRPr/>
            </a:pPr>
            <a:r>
              <a:rPr lang="en-US" sz="2800" dirty="0" smtClean="0"/>
              <a:t>Physical layout </a:t>
            </a:r>
          </a:p>
          <a:p>
            <a:pPr marL="688975" lvl="1" indent="-404813" eaLnBrk="1" fontAlgn="auto" hangingPunct="1">
              <a:spcBef>
                <a:spcPts val="370"/>
              </a:spcBef>
              <a:spcAft>
                <a:spcPts val="0"/>
              </a:spcAft>
              <a:buFont typeface="Wingdings" pitchFamily="2" charset="2"/>
              <a:buChar char="Ø"/>
              <a:defRPr/>
            </a:pPr>
            <a:r>
              <a:rPr lang="en-US" sz="2800" dirty="0" smtClean="0"/>
              <a:t>Family interactions – positive &amp; negative</a:t>
            </a:r>
          </a:p>
          <a:p>
            <a:pPr marL="688975" lvl="1" indent="-404813" eaLnBrk="1" fontAlgn="auto" hangingPunct="1">
              <a:spcBef>
                <a:spcPts val="370"/>
              </a:spcBef>
              <a:spcAft>
                <a:spcPts val="0"/>
              </a:spcAft>
              <a:buFont typeface="Wingdings" pitchFamily="2" charset="2"/>
              <a:buChar char="Ø"/>
              <a:defRPr/>
            </a:pPr>
            <a:r>
              <a:rPr lang="en-US" sz="2800" dirty="0" smtClean="0"/>
              <a:t>Presence of children</a:t>
            </a:r>
          </a:p>
          <a:p>
            <a:pPr marL="688975" lvl="1" indent="-404813" eaLnBrk="1" fontAlgn="auto" hangingPunct="1">
              <a:spcBef>
                <a:spcPts val="370"/>
              </a:spcBef>
              <a:spcAft>
                <a:spcPts val="0"/>
              </a:spcAft>
              <a:buFont typeface="Wingdings" pitchFamily="2" charset="2"/>
              <a:buChar char="Ø"/>
              <a:defRPr/>
            </a:pPr>
            <a:r>
              <a:rPr lang="en-US" sz="2800" dirty="0" smtClean="0"/>
              <a:t>Gender relations and norms – sense of equality</a:t>
            </a:r>
          </a:p>
          <a:p>
            <a:pPr marL="548640" lvl="1" eaLnBrk="1" fontAlgn="auto" hangingPunct="1">
              <a:spcBef>
                <a:spcPts val="370"/>
              </a:spcBef>
              <a:spcAft>
                <a:spcPts val="0"/>
              </a:spcAft>
              <a:buFont typeface="Wingdings 2"/>
              <a:buNone/>
              <a:defRPr/>
            </a:pPr>
            <a:endParaRPr lang="en-US" sz="28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274638"/>
            <a:ext cx="6324600" cy="1143000"/>
          </a:xfrm>
        </p:spPr>
        <p:txBody>
          <a:bodyPr>
            <a:normAutofit/>
          </a:bodyPr>
          <a:lstStyle/>
          <a:p>
            <a:pPr lvl="1" eaLnBrk="1" fontAlgn="auto" hangingPunct="1">
              <a:lnSpc>
                <a:spcPct val="90000"/>
              </a:lnSpc>
              <a:spcAft>
                <a:spcPts val="0"/>
              </a:spcAft>
              <a:defRPr/>
            </a:pPr>
            <a:r>
              <a:rPr lang="en-US" sz="3600" b="1" kern="1200" dirty="0">
                <a:solidFill>
                  <a:schemeClr val="tx1"/>
                </a:solidFill>
                <a:latin typeface="+mj-lt"/>
                <a:ea typeface="+mj-ea"/>
                <a:cs typeface="+mj-cs"/>
              </a:rPr>
              <a:t>ACTIVITY 2</a:t>
            </a:r>
          </a:p>
        </p:txBody>
      </p:sp>
      <p:pic>
        <p:nvPicPr>
          <p:cNvPr id="14340" name="Picture 6"/>
          <p:cNvPicPr>
            <a:picLocks noChangeAspect="1" noChangeArrowheads="1"/>
          </p:cNvPicPr>
          <p:nvPr/>
        </p:nvPicPr>
        <p:blipFill>
          <a:blip r:embed="rId3" cstate="print"/>
          <a:srcRect/>
          <a:stretch>
            <a:fillRect/>
          </a:stretch>
        </p:blipFill>
        <p:spPr bwMode="auto">
          <a:xfrm>
            <a:off x="228600" y="457200"/>
            <a:ext cx="1963738" cy="1066800"/>
          </a:xfrm>
          <a:prstGeom prst="rect">
            <a:avLst/>
          </a:prstGeom>
          <a:noFill/>
          <a:ln w="9525">
            <a:noFill/>
            <a:miter lim="800000"/>
            <a:headEnd/>
            <a:tailEnd/>
          </a:ln>
        </p:spPr>
      </p:pic>
      <p:sp>
        <p:nvSpPr>
          <p:cNvPr id="6" name="Content Placeholder 5"/>
          <p:cNvSpPr>
            <a:spLocks noGrp="1"/>
          </p:cNvSpPr>
          <p:nvPr>
            <p:ph sz="quarter" idx="1"/>
          </p:nvPr>
        </p:nvSpPr>
        <p:spPr>
          <a:xfrm>
            <a:off x="914400" y="3505200"/>
            <a:ext cx="7772400" cy="2514600"/>
          </a:xfrm>
        </p:spPr>
        <p:txBody>
          <a:bodyPr/>
          <a:lstStyle/>
          <a:p>
            <a:r>
              <a:rPr lang="en-US" sz="3600" dirty="0" smtClean="0"/>
              <a:t>How would your knowledge of what you have observed help you in </a:t>
            </a:r>
            <a:r>
              <a:rPr lang="en-US" sz="3600" dirty="0" err="1" smtClean="0"/>
              <a:t>counselling</a:t>
            </a:r>
            <a:r>
              <a:rPr lang="en-US" sz="3600" dirty="0" smtClean="0"/>
              <a:t> the client?</a:t>
            </a:r>
            <a:endParaRPr lang="en-US" sz="3600" dirty="0"/>
          </a:p>
        </p:txBody>
      </p:sp>
      <p:sp>
        <p:nvSpPr>
          <p:cNvPr id="7" name="Content Placeholder 2"/>
          <p:cNvSpPr txBox="1">
            <a:spLocks/>
          </p:cNvSpPr>
          <p:nvPr/>
        </p:nvSpPr>
        <p:spPr bwMode="auto">
          <a:xfrm>
            <a:off x="838200" y="2133600"/>
            <a:ext cx="77724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73050" marR="0" lvl="0" indent="-273050" algn="ctr" defTabSz="914400" rtl="0" eaLnBrk="1" fontAlgn="base" latinLnBrk="0" hangingPunct="1">
              <a:lnSpc>
                <a:spcPct val="100000"/>
              </a:lnSpc>
              <a:spcBef>
                <a:spcPts val="575"/>
              </a:spcBef>
              <a:spcAft>
                <a:spcPct val="0"/>
              </a:spcAft>
              <a:buClr>
                <a:schemeClr val="accent1"/>
              </a:buClr>
              <a:buSzPct val="85000"/>
              <a:buFont typeface="Wingdings 2" pitchFamily="18" charset="2"/>
              <a:buNone/>
              <a:tabLst/>
              <a:defRPr/>
            </a:pPr>
            <a:r>
              <a:rPr kumimoji="0" lang="en-US" sz="5200" b="1" i="0" u="none" strike="noStrike" kern="1200" cap="none" spc="0" normalizeH="0" baseline="0" noProof="0" dirty="0" smtClean="0">
                <a:ln>
                  <a:noFill/>
                </a:ln>
                <a:solidFill>
                  <a:schemeClr val="tx1"/>
                </a:solidFill>
                <a:effectLst/>
                <a:uLnTx/>
                <a:uFillTx/>
                <a:latin typeface="+mn-lt"/>
                <a:ea typeface="+mn-ea"/>
                <a:cs typeface="+mn-cs"/>
              </a:rPr>
              <a:t>BRAINSTORM</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1083</TotalTime>
  <Words>2228</Words>
  <Application>Microsoft Office PowerPoint</Application>
  <PresentationFormat>On-screen Show (4:3)</PresentationFormat>
  <Paragraphs>203</Paragraphs>
  <Slides>25</Slides>
  <Notes>18</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Equity</vt:lpstr>
      <vt:lpstr>ICTC Outreach</vt:lpstr>
      <vt:lpstr>Objectives</vt:lpstr>
      <vt:lpstr>ACTIVITY 1</vt:lpstr>
      <vt:lpstr>Responsibilities of ICTC Counsellors Related to Outreach Work </vt:lpstr>
      <vt:lpstr>Slide 5</vt:lpstr>
      <vt:lpstr>Key Villages</vt:lpstr>
      <vt:lpstr>Home Visit as Outreach</vt:lpstr>
      <vt:lpstr>Home Visit as Outreach</vt:lpstr>
      <vt:lpstr>ACTIVITY 2</vt:lpstr>
      <vt:lpstr>ACTIVITY 3</vt:lpstr>
      <vt:lpstr>Planning Outreach</vt:lpstr>
      <vt:lpstr>Slide 12</vt:lpstr>
      <vt:lpstr>Some Do’s and Don’ts</vt:lpstr>
      <vt:lpstr>Some Do’s and Don’ts</vt:lpstr>
      <vt:lpstr>Evaluating Outreach</vt:lpstr>
      <vt:lpstr>ICTC OUTREACH</vt:lpstr>
      <vt:lpstr>Slide 17</vt:lpstr>
      <vt:lpstr>Slide 18</vt:lpstr>
      <vt:lpstr>Slide 19</vt:lpstr>
      <vt:lpstr>Slide 20</vt:lpstr>
      <vt:lpstr>Slide 21</vt:lpstr>
      <vt:lpstr>Slide 22</vt:lpstr>
      <vt:lpstr>Slide 23</vt:lpstr>
      <vt:lpstr>Slide 24</vt:lpstr>
      <vt:lpstr>Slide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GUEST OFFICE</dc:creator>
  <cp:lastModifiedBy>Rajesh Singh</cp:lastModifiedBy>
  <cp:revision>96</cp:revision>
  <dcterms:created xsi:type="dcterms:W3CDTF">2011-03-28T07:35:59Z</dcterms:created>
  <dcterms:modified xsi:type="dcterms:W3CDTF">2011-09-07T15:10:20Z</dcterms:modified>
</cp:coreProperties>
</file>