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Lst>
  <p:notesMasterIdLst>
    <p:notesMasterId r:id="rId14"/>
  </p:notesMasterIdLst>
  <p:sldIdLst>
    <p:sldId id="300" r:id="rId2"/>
    <p:sldId id="273" r:id="rId3"/>
    <p:sldId id="278" r:id="rId4"/>
    <p:sldId id="282" r:id="rId5"/>
    <p:sldId id="283" r:id="rId6"/>
    <p:sldId id="285" r:id="rId7"/>
    <p:sldId id="292" r:id="rId8"/>
    <p:sldId id="293" r:id="rId9"/>
    <p:sldId id="294" r:id="rId10"/>
    <p:sldId id="298" r:id="rId11"/>
    <p:sldId id="299" r:id="rId12"/>
    <p:sldId id="287" r:id="rId13"/>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modifyVerifier cryptProviderType="rsaFull" cryptAlgorithmClass="hash" cryptAlgorithmType="typeAny" cryptAlgorithmSid="4" spinCount="100000" saltData="4mGyqY+Fvpf4RYC/pV5APw==" hashData="p/rmOBoZFvLXZ+94e71ZmiNm8to="/>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EFFD"/>
    <a:srgbClr val="C2C2C2"/>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240" autoAdjust="0"/>
  </p:normalViewPr>
  <p:slideViewPr>
    <p:cSldViewPr>
      <p:cViewPr>
        <p:scale>
          <a:sx n="70" d="100"/>
          <a:sy n="70" d="100"/>
        </p:scale>
        <p:origin x="-1374" y="-72"/>
      </p:cViewPr>
      <p:guideLst>
        <p:guide orient="horz" pos="2160"/>
        <p:guide pos="2880"/>
      </p:guideLst>
    </p:cSldViewPr>
  </p:slideViewPr>
  <p:notesTextViewPr>
    <p:cViewPr>
      <p:scale>
        <a:sx n="100" d="100"/>
        <a:sy n="100" d="100"/>
      </p:scale>
      <p:origin x="0" y="0"/>
    </p:cViewPr>
  </p:notesTextViewPr>
  <p:notesViewPr>
    <p:cSldViewPr>
      <p:cViewPr>
        <p:scale>
          <a:sx n="80" d="100"/>
          <a:sy n="80" d="100"/>
        </p:scale>
        <p:origin x="-1224" y="930"/>
      </p:cViewPr>
      <p:guideLst>
        <p:guide orient="horz" pos="3110"/>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E8F7E4F-4A23-4BED-8886-4C03C673B85F}" type="datetimeFigureOut">
              <a:rPr lang="en-US"/>
              <a:pPr>
                <a:defRPr/>
              </a:pPr>
              <a:t>9/7/2011</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8FC445B-D993-4719-A665-0DFBF7ED9EC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Dwight_D._Eisenhower"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Introduce the session to the participants. </a:t>
            </a:r>
          </a:p>
          <a:p>
            <a:pPr eaLnBrk="1" hangingPunct="1">
              <a:spcBef>
                <a:spcPct val="0"/>
              </a:spcBef>
            </a:pPr>
            <a:endParaRPr lang="en-US" smtClean="0"/>
          </a:p>
          <a:p>
            <a:pPr eaLnBrk="1" hangingPunct="1">
              <a:spcBef>
                <a:spcPct val="0"/>
              </a:spcBef>
            </a:pPr>
            <a:endParaRPr lang="en-US" smtClean="0"/>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558F15-FD26-435C-81C7-A28161B8CD09}"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smtClean="0"/>
              <a:t>Addressing Time Wasters</a:t>
            </a:r>
          </a:p>
          <a:p>
            <a:r>
              <a:rPr lang="en-IN" smtClean="0"/>
              <a:t>Not all people are able to manage their time optimally. To prevent failures in time management, you must be alert about time-wasters. These are activities that take up large amounts of time without adding value to your work. </a:t>
            </a:r>
            <a:endParaRPr lang="en-US" smtClean="0"/>
          </a:p>
          <a:p>
            <a:r>
              <a:rPr lang="en-US" smtClean="0"/>
              <a:t>Can you identify the time wasters which you engage in?</a:t>
            </a:r>
          </a:p>
        </p:txBody>
      </p:sp>
      <p:sp>
        <p:nvSpPr>
          <p:cNvPr id="4" name="Slide Number Placeholder 3"/>
          <p:cNvSpPr>
            <a:spLocks noGrp="1"/>
          </p:cNvSpPr>
          <p:nvPr>
            <p:ph type="sldNum" sz="quarter" idx="5"/>
          </p:nvPr>
        </p:nvSpPr>
        <p:spPr/>
        <p:txBody>
          <a:bodyPr/>
          <a:lstStyle/>
          <a:p>
            <a:pPr>
              <a:defRPr/>
            </a:pPr>
            <a:fld id="{521F6D9F-2A36-4A4C-9F03-2452D0B57710}"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p:txBody>
          <a:bodyPr wrap="square" numCol="1" anchor="t" anchorCtr="0" compatLnSpc="1">
            <a:prstTxWarp prst="textNoShape">
              <a:avLst/>
            </a:prstTxWarp>
            <a:normAutofit fontScale="85000" lnSpcReduction="20000"/>
          </a:bodyPr>
          <a:lstStyle/>
          <a:p>
            <a:pPr>
              <a:defRPr/>
            </a:pPr>
            <a:r>
              <a:rPr lang="en-US" b="1" dirty="0" smtClean="0"/>
              <a:t>Addressing Time Wasters</a:t>
            </a:r>
          </a:p>
          <a:p>
            <a:pPr>
              <a:defRPr/>
            </a:pPr>
            <a:endParaRPr lang="en-US" b="1" dirty="0" smtClean="0"/>
          </a:p>
          <a:p>
            <a:pPr>
              <a:defRPr/>
            </a:pPr>
            <a:r>
              <a:rPr lang="en-IN" dirty="0" smtClean="0"/>
              <a:t>Time wasters are of two categories</a:t>
            </a:r>
            <a:endParaRPr lang="en-US" dirty="0" smtClean="0"/>
          </a:p>
          <a:p>
            <a:pPr>
              <a:defRPr/>
            </a:pPr>
            <a:r>
              <a:rPr lang="en-IN" b="1" dirty="0" smtClean="0"/>
              <a:t>Internal time wasters- </a:t>
            </a:r>
            <a:endParaRPr lang="en-US" b="1" dirty="0" smtClean="0"/>
          </a:p>
          <a:p>
            <a:pPr>
              <a:defRPr/>
            </a:pPr>
            <a:r>
              <a:rPr lang="en-IN" dirty="0" smtClean="0"/>
              <a:t>These are things you can control and change. You can look for </a:t>
            </a:r>
            <a:r>
              <a:rPr lang="en-IN" dirty="0" err="1" smtClean="0"/>
              <a:t>behaviors</a:t>
            </a:r>
            <a:r>
              <a:rPr lang="en-IN" dirty="0" smtClean="0"/>
              <a:t> such as </a:t>
            </a:r>
            <a:endParaRPr lang="en-US" dirty="0" smtClean="0"/>
          </a:p>
          <a:p>
            <a:pPr marL="225425" indent="-166688">
              <a:buFont typeface="Arial" pitchFamily="34" charset="0"/>
              <a:buChar char="•"/>
              <a:defRPr/>
            </a:pPr>
            <a:r>
              <a:rPr lang="en-IN" dirty="0" smtClean="0"/>
              <a:t>Personal disorganization </a:t>
            </a:r>
            <a:endParaRPr lang="en-US" dirty="0" smtClean="0"/>
          </a:p>
          <a:p>
            <a:pPr marL="225425" indent="-166688">
              <a:buFont typeface="Arial" pitchFamily="34" charset="0"/>
              <a:buChar char="•"/>
              <a:defRPr/>
            </a:pPr>
            <a:r>
              <a:rPr lang="en-IN" dirty="0" smtClean="0"/>
              <a:t>Lack of discipline such as not being present at the ICTC regularly</a:t>
            </a:r>
            <a:endParaRPr lang="en-US" dirty="0" smtClean="0"/>
          </a:p>
          <a:p>
            <a:pPr marL="225425" indent="-166688">
              <a:buFont typeface="Arial" pitchFamily="34" charset="0"/>
              <a:buChar char="•"/>
              <a:defRPr/>
            </a:pPr>
            <a:r>
              <a:rPr lang="en-IN" dirty="0" smtClean="0"/>
              <a:t>Having too many personal and outside office activities</a:t>
            </a:r>
            <a:endParaRPr lang="en-US" dirty="0" smtClean="0"/>
          </a:p>
          <a:p>
            <a:pPr marL="225425" indent="-166688">
              <a:buFont typeface="Arial" pitchFamily="34" charset="0"/>
              <a:buChar char="•"/>
              <a:defRPr/>
            </a:pPr>
            <a:r>
              <a:rPr lang="en-IN" dirty="0" smtClean="0"/>
              <a:t>Poor maintenance of office atmosphere and equipments like the computer</a:t>
            </a:r>
            <a:endParaRPr lang="en-US" dirty="0" smtClean="0"/>
          </a:p>
          <a:p>
            <a:pPr marL="225425" indent="-166688">
              <a:buFont typeface="Arial" pitchFamily="34" charset="0"/>
              <a:buChar char="•"/>
              <a:defRPr/>
            </a:pPr>
            <a:r>
              <a:rPr lang="en-IN" dirty="0" smtClean="0"/>
              <a:t>Acting without plans, especially follow-up of clients and outreach</a:t>
            </a:r>
            <a:endParaRPr lang="en-US" dirty="0" smtClean="0"/>
          </a:p>
          <a:p>
            <a:pPr marL="225425" indent="-166688">
              <a:buFont typeface="Arial" pitchFamily="34" charset="0"/>
              <a:buChar char="•"/>
              <a:defRPr/>
            </a:pPr>
            <a:r>
              <a:rPr lang="en-IN" dirty="0" smtClean="0"/>
              <a:t>Not having deadlines</a:t>
            </a:r>
            <a:endParaRPr lang="en-US" dirty="0" smtClean="0"/>
          </a:p>
          <a:p>
            <a:pPr>
              <a:defRPr/>
            </a:pPr>
            <a:r>
              <a:rPr lang="en-IN" dirty="0" smtClean="0"/>
              <a:t> You can change or control these time-wasters on your own. For example, if you find yourself disorganized, try to put things in an order. Start keeping a note of tasks you have to do and mark when you can do them. </a:t>
            </a:r>
            <a:endParaRPr lang="en-US" dirty="0" smtClean="0"/>
          </a:p>
          <a:p>
            <a:pPr>
              <a:defRPr/>
            </a:pPr>
            <a:r>
              <a:rPr lang="en-IN" dirty="0" smtClean="0"/>
              <a:t> </a:t>
            </a:r>
            <a:endParaRPr lang="en-US" dirty="0" smtClean="0"/>
          </a:p>
          <a:p>
            <a:pPr>
              <a:defRPr/>
            </a:pPr>
            <a:r>
              <a:rPr lang="en-IN" b="1" dirty="0" smtClean="0"/>
              <a:t>External time wasters. </a:t>
            </a:r>
            <a:endParaRPr lang="en-US" b="1" dirty="0" smtClean="0"/>
          </a:p>
          <a:p>
            <a:pPr>
              <a:defRPr/>
            </a:pPr>
            <a:r>
              <a:rPr lang="en-IN" dirty="0" smtClean="0"/>
              <a:t>These are caused by someone else and not always controllable by you. These can include</a:t>
            </a:r>
            <a:endParaRPr lang="en-US" dirty="0" smtClean="0"/>
          </a:p>
          <a:p>
            <a:pPr marL="225425" indent="-225425">
              <a:buFont typeface="Arial" pitchFamily="34" charset="0"/>
              <a:buChar char="•"/>
              <a:defRPr/>
            </a:pPr>
            <a:r>
              <a:rPr lang="en-IN" dirty="0" smtClean="0"/>
              <a:t>Interruptions from others during counselling sessions. </a:t>
            </a:r>
            <a:endParaRPr lang="en-US" dirty="0" smtClean="0"/>
          </a:p>
          <a:p>
            <a:pPr marL="225425" indent="-225425">
              <a:buFont typeface="Arial" pitchFamily="34" charset="0"/>
              <a:buChar char="•"/>
              <a:defRPr/>
            </a:pPr>
            <a:r>
              <a:rPr lang="en-IN" dirty="0" smtClean="0"/>
              <a:t>People coming late for appointments</a:t>
            </a:r>
            <a:endParaRPr lang="en-US" dirty="0" smtClean="0"/>
          </a:p>
          <a:p>
            <a:pPr marL="225425" indent="-225425">
              <a:buFont typeface="Arial" pitchFamily="34" charset="0"/>
              <a:buChar char="•"/>
              <a:defRPr/>
            </a:pPr>
            <a:r>
              <a:rPr lang="en-IN" dirty="0" smtClean="0"/>
              <a:t>Dealing with problems of others in the hospital.</a:t>
            </a:r>
            <a:endParaRPr lang="en-US" dirty="0" smtClean="0"/>
          </a:p>
          <a:p>
            <a:pPr marL="225425" indent="-225425">
              <a:buFont typeface="Arial" pitchFamily="34" charset="0"/>
              <a:buChar char="•"/>
              <a:defRPr/>
            </a:pPr>
            <a:r>
              <a:rPr lang="en-IN" dirty="0" smtClean="0"/>
              <a:t>Lack of computer or registers </a:t>
            </a:r>
            <a:endParaRPr lang="en-US" dirty="0" smtClean="0"/>
          </a:p>
          <a:p>
            <a:pPr marL="225425" indent="-225425">
              <a:buFont typeface="Arial" pitchFamily="34" charset="0"/>
              <a:buChar char="•"/>
              <a:defRPr/>
            </a:pPr>
            <a:r>
              <a:rPr lang="en-IN" dirty="0" smtClean="0"/>
              <a:t>Lack of IEC materials</a:t>
            </a:r>
            <a:endParaRPr lang="en-US" dirty="0" smtClean="0"/>
          </a:p>
          <a:p>
            <a:pPr marL="225425" indent="-225425">
              <a:buFont typeface="Arial" pitchFamily="34" charset="0"/>
              <a:buChar char="•"/>
              <a:defRPr/>
            </a:pPr>
            <a:r>
              <a:rPr lang="en-IN" dirty="0" smtClean="0"/>
              <a:t>Unclear instructions from superiors such as Chief Medical Officer, DAPCU officials or ICTC Medical Officer</a:t>
            </a:r>
            <a:endParaRPr lang="en-US" dirty="0" smtClean="0"/>
          </a:p>
          <a:p>
            <a:pPr marL="225425" indent="-225425">
              <a:buFont typeface="Arial" pitchFamily="34" charset="0"/>
              <a:buChar char="•"/>
              <a:defRPr/>
            </a:pPr>
            <a:r>
              <a:rPr lang="en-IN" dirty="0" smtClean="0"/>
              <a:t>Lack of support from colleagues like Lab Technician, Medical Officer or staff nurse in the labour room</a:t>
            </a:r>
            <a:endParaRPr lang="en-US" dirty="0" smtClean="0"/>
          </a:p>
          <a:p>
            <a:pPr>
              <a:defRPr/>
            </a:pPr>
            <a:endParaRPr lang="en-US" b="1" dirty="0" smtClean="0"/>
          </a:p>
          <a:p>
            <a:pPr>
              <a:defRPr/>
            </a:pPr>
            <a:endParaRPr lang="en-US" dirty="0" smtClean="0"/>
          </a:p>
          <a:p>
            <a:pPr>
              <a:defRPr/>
            </a:pPr>
            <a:endParaRPr lang="en-US" dirty="0" smtClean="0"/>
          </a:p>
        </p:txBody>
      </p:sp>
      <p:sp>
        <p:nvSpPr>
          <p:cNvPr id="4" name="Slide Number Placeholder 3"/>
          <p:cNvSpPr>
            <a:spLocks noGrp="1"/>
          </p:cNvSpPr>
          <p:nvPr>
            <p:ph type="sldNum" sz="quarter" idx="5"/>
          </p:nvPr>
        </p:nvSpPr>
        <p:spPr/>
        <p:txBody>
          <a:bodyPr/>
          <a:lstStyle/>
          <a:p>
            <a:pPr>
              <a:defRPr/>
            </a:pPr>
            <a:fld id="{2DFABF2F-74AB-4A92-AA37-8F2BD07054E2}"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eaLnBrk="1" hangingPunct="1">
              <a:defRPr/>
            </a:pPr>
            <a:r>
              <a:rPr lang="en-US" dirty="0" smtClean="0"/>
              <a:t>Please refer to the Trainer’s guide for details</a:t>
            </a:r>
            <a:endParaRPr lang="en-US" dirty="0"/>
          </a:p>
        </p:txBody>
      </p:sp>
      <p:sp>
        <p:nvSpPr>
          <p:cNvPr id="4" name="Slide Number Placeholder 3"/>
          <p:cNvSpPr>
            <a:spLocks noGrp="1"/>
          </p:cNvSpPr>
          <p:nvPr>
            <p:ph type="sldNum" sz="quarter" idx="5"/>
          </p:nvPr>
        </p:nvSpPr>
        <p:spPr/>
        <p:txBody>
          <a:bodyPr/>
          <a:lstStyle/>
          <a:p>
            <a:pPr>
              <a:defRPr/>
            </a:pPr>
            <a:fld id="{57471AF4-01D4-4389-9476-F4C9C0B307C6}" type="slidenum">
              <a:rPr lang="en-US" smtClean="0"/>
              <a:pPr>
                <a:defRPr/>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Explain the objectives of the session</a:t>
            </a:r>
          </a:p>
        </p:txBody>
      </p:sp>
      <p:sp>
        <p:nvSpPr>
          <p:cNvPr id="4" name="Slide Number Placeholder 3"/>
          <p:cNvSpPr>
            <a:spLocks noGrp="1"/>
          </p:cNvSpPr>
          <p:nvPr>
            <p:ph type="sldNum" sz="quarter" idx="5"/>
          </p:nvPr>
        </p:nvSpPr>
        <p:spPr/>
        <p:txBody>
          <a:bodyPr/>
          <a:lstStyle/>
          <a:p>
            <a:pPr>
              <a:defRPr/>
            </a:pPr>
            <a:fld id="{1C1AE472-FF91-45BA-88B4-239F48556990}"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Please refer to the Trainer’s guide for details</a:t>
            </a:r>
          </a:p>
        </p:txBody>
      </p:sp>
      <p:sp>
        <p:nvSpPr>
          <p:cNvPr id="4" name="Slide Number Placeholder 3"/>
          <p:cNvSpPr>
            <a:spLocks noGrp="1"/>
          </p:cNvSpPr>
          <p:nvPr>
            <p:ph type="sldNum" sz="quarter" idx="5"/>
          </p:nvPr>
        </p:nvSpPr>
        <p:spPr/>
        <p:txBody>
          <a:bodyPr/>
          <a:lstStyle/>
          <a:p>
            <a:pPr>
              <a:defRPr/>
            </a:pPr>
            <a:fld id="{F05A8B2E-1E03-4CE2-8FE5-3E286F999EAA}"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Please refer to the Trainer’s guide for details</a:t>
            </a:r>
          </a:p>
        </p:txBody>
      </p:sp>
      <p:sp>
        <p:nvSpPr>
          <p:cNvPr id="4" name="Slide Number Placeholder 3"/>
          <p:cNvSpPr>
            <a:spLocks noGrp="1"/>
          </p:cNvSpPr>
          <p:nvPr>
            <p:ph type="sldNum" sz="quarter" idx="5"/>
          </p:nvPr>
        </p:nvSpPr>
        <p:spPr/>
        <p:txBody>
          <a:bodyPr/>
          <a:lstStyle/>
          <a:p>
            <a:pPr>
              <a:defRPr/>
            </a:pPr>
            <a:fld id="{AE77BB7D-7134-48CA-9950-2284423A44A7}"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Please refer to the Trainer’s guide for details</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9B252D3B-C249-4180-99A1-67EC0FB19DCB}"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Please refer to the Trainer’s guide for details</a:t>
            </a:r>
          </a:p>
          <a:p>
            <a:pPr eaLnBrk="1" hangingPunct="1"/>
            <a:endParaRPr lang="en-US" smtClean="0"/>
          </a:p>
        </p:txBody>
      </p:sp>
      <p:sp>
        <p:nvSpPr>
          <p:cNvPr id="4" name="Slide Number Placeholder 3"/>
          <p:cNvSpPr>
            <a:spLocks noGrp="1"/>
          </p:cNvSpPr>
          <p:nvPr>
            <p:ph type="sldNum" sz="quarter" idx="5"/>
          </p:nvPr>
        </p:nvSpPr>
        <p:spPr/>
        <p:txBody>
          <a:bodyPr/>
          <a:lstStyle/>
          <a:p>
            <a:pPr>
              <a:defRPr/>
            </a:pPr>
            <a:fld id="{BA64EB75-7FF9-4061-B810-EA36714F62A7}"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a:defRPr/>
            </a:pPr>
            <a:r>
              <a:rPr lang="en-IN" b="1" dirty="0" smtClean="0"/>
              <a:t>Time Management: Am I Effective and Efficient</a:t>
            </a:r>
          </a:p>
          <a:p>
            <a:pPr>
              <a:defRPr/>
            </a:pPr>
            <a:r>
              <a:rPr lang="en-IN" dirty="0" smtClean="0"/>
              <a:t>Being a professional, you should be able to provide the maximum results possible. It is possible to be busy the whole day, work hard and continuously- even to the detriment of your health – and yet produce low outputs like clients referred to the ART centre but not reaching, low testing among HRG groups in the ICTC area or positive, pregnant women not turning up for delivery at hospitals.  You may even say that you have been working hard all the time.</a:t>
            </a:r>
            <a:endParaRPr lang="en-US" dirty="0" smtClean="0"/>
          </a:p>
          <a:p>
            <a:pPr>
              <a:defRPr/>
            </a:pPr>
            <a:r>
              <a:rPr lang="en-IN" dirty="0" smtClean="0"/>
              <a:t>Actually this is a familiar phenomenon which has been named the </a:t>
            </a:r>
            <a:r>
              <a:rPr lang="en-IN" dirty="0" err="1" smtClean="0"/>
              <a:t>Paretto</a:t>
            </a:r>
            <a:r>
              <a:rPr lang="en-IN" dirty="0" smtClean="0"/>
              <a:t> principle or the 80:20 Rule. According to this rule most people typically 20% of their expected results with 80% of unfocussed work. This underlines the scope you have to generate better results if you work smarter. Most counsellors are already working hard. But they may benefit from learning to work in a smarter manner. </a:t>
            </a:r>
            <a:endParaRPr lang="en-US" dirty="0" smtClean="0"/>
          </a:p>
          <a:p>
            <a:pPr>
              <a:defRPr/>
            </a:pPr>
            <a:r>
              <a:rPr lang="en-IN" dirty="0" smtClean="0"/>
              <a:t>Some of the questions which can help you to understand your results are</a:t>
            </a:r>
            <a:endParaRPr lang="en-US" dirty="0" smtClean="0"/>
          </a:p>
          <a:p>
            <a:pPr>
              <a:defRPr/>
            </a:pPr>
            <a:r>
              <a:rPr lang="en-IN" i="1" dirty="0" smtClean="0"/>
              <a:t>“Am I reaching people who are at risk?”</a:t>
            </a:r>
            <a:endParaRPr lang="en-US" dirty="0" smtClean="0"/>
          </a:p>
          <a:p>
            <a:pPr>
              <a:defRPr/>
            </a:pPr>
            <a:r>
              <a:rPr lang="en-IN" i="1" dirty="0" smtClean="0"/>
              <a:t>“Am I devoting more time to people who need me?”</a:t>
            </a:r>
            <a:endParaRPr lang="en-US" dirty="0" smtClean="0"/>
          </a:p>
          <a:p>
            <a:pPr>
              <a:defRPr/>
            </a:pPr>
            <a:r>
              <a:rPr lang="en-IN" dirty="0" smtClean="0"/>
              <a:t>Some of you may need to  find enough time to do your tasks. Others may need to put more quality time to the tasks.  </a:t>
            </a:r>
            <a:endParaRPr lang="en-US" dirty="0" smtClean="0"/>
          </a:p>
          <a:p>
            <a:pPr>
              <a:defRPr/>
            </a:pPr>
            <a:r>
              <a:rPr lang="en-IN" dirty="0" smtClean="0"/>
              <a:t>The advantages of time management are</a:t>
            </a:r>
            <a:endParaRPr lang="en-US" dirty="0" smtClean="0"/>
          </a:p>
          <a:p>
            <a:pPr marL="344488" indent="-177800">
              <a:buFont typeface="Arial" pitchFamily="34" charset="0"/>
              <a:buChar char="•"/>
              <a:defRPr/>
            </a:pPr>
            <a:r>
              <a:rPr lang="en-IN" dirty="0" smtClean="0"/>
              <a:t>Having more time for important tasks such as counselling positive clients </a:t>
            </a:r>
            <a:endParaRPr lang="en-US" dirty="0" smtClean="0"/>
          </a:p>
          <a:p>
            <a:pPr marL="344488" indent="-177800">
              <a:buFont typeface="Arial" pitchFamily="34" charset="0"/>
              <a:buChar char="•"/>
              <a:defRPr/>
            </a:pPr>
            <a:r>
              <a:rPr lang="en-IN" dirty="0" smtClean="0"/>
              <a:t>Completing more tasks </a:t>
            </a:r>
            <a:endParaRPr lang="en-US" dirty="0" smtClean="0"/>
          </a:p>
          <a:p>
            <a:pPr marL="344488" indent="-177800">
              <a:buFont typeface="Arial" pitchFamily="34" charset="0"/>
              <a:buChar char="•"/>
              <a:defRPr/>
            </a:pPr>
            <a:r>
              <a:rPr lang="en-IN" dirty="0" smtClean="0"/>
              <a:t>Reduced stress</a:t>
            </a:r>
            <a:endParaRPr lang="en-US" dirty="0" smtClean="0"/>
          </a:p>
          <a:p>
            <a:pPr marL="344488" indent="-177800">
              <a:buFont typeface="Arial" pitchFamily="34" charset="0"/>
              <a:buChar char="•"/>
              <a:defRPr/>
            </a:pPr>
            <a:r>
              <a:rPr lang="en-IN" dirty="0" smtClean="0"/>
              <a:t>Time for relaxation</a:t>
            </a:r>
            <a:endParaRPr lang="en-US" dirty="0" smtClean="0"/>
          </a:p>
          <a:p>
            <a:pPr marL="344488" indent="-177800">
              <a:buFont typeface="Arial" pitchFamily="34" charset="0"/>
              <a:buChar char="•"/>
              <a:defRPr/>
            </a:pPr>
            <a:r>
              <a:rPr lang="en-IN" dirty="0" smtClean="0"/>
              <a:t>Professional excellence</a:t>
            </a:r>
            <a:endParaRPr lang="en-US" dirty="0" smtClean="0"/>
          </a:p>
          <a:p>
            <a:pPr marL="344488" indent="-177800">
              <a:buFont typeface="Arial" pitchFamily="34" charset="0"/>
              <a:buChar char="•"/>
              <a:defRPr/>
            </a:pPr>
            <a:r>
              <a:rPr lang="en-US" dirty="0" smtClean="0"/>
              <a:t>Personal improvement</a:t>
            </a:r>
            <a:endParaRPr lang="en-US" dirty="0"/>
          </a:p>
        </p:txBody>
      </p:sp>
      <p:sp>
        <p:nvSpPr>
          <p:cNvPr id="4" name="Slide Number Placeholder 3"/>
          <p:cNvSpPr>
            <a:spLocks noGrp="1"/>
          </p:cNvSpPr>
          <p:nvPr>
            <p:ph type="sldNum" sz="quarter" idx="5"/>
          </p:nvPr>
        </p:nvSpPr>
        <p:spPr/>
        <p:txBody>
          <a:bodyPr/>
          <a:lstStyle/>
          <a:p>
            <a:pPr>
              <a:defRPr/>
            </a:pPr>
            <a:fld id="{1839977F-301D-42BB-88E1-529B1CCAAAE3}"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IN" b="1" dirty="0" smtClean="0"/>
              <a:t>Tasks at the ICTC</a:t>
            </a:r>
          </a:p>
          <a:p>
            <a:pPr>
              <a:defRPr/>
            </a:pPr>
            <a:r>
              <a:rPr lang="en-US" dirty="0" smtClean="0"/>
              <a:t>A counsellors tasks at ICTC include</a:t>
            </a:r>
            <a:endParaRPr lang="en-IN" b="1" dirty="0" smtClean="0"/>
          </a:p>
          <a:p>
            <a:pPr>
              <a:defRPr/>
            </a:pPr>
            <a:r>
              <a:rPr lang="en-IN" b="1" dirty="0" smtClean="0"/>
              <a:t>Daily tasks</a:t>
            </a:r>
            <a:endParaRPr lang="en-US" b="1" dirty="0" smtClean="0"/>
          </a:p>
          <a:p>
            <a:pPr marL="225425" indent="-166688">
              <a:buFont typeface="Arial" pitchFamily="34" charset="0"/>
              <a:buChar char="•"/>
              <a:defRPr/>
            </a:pPr>
            <a:r>
              <a:rPr lang="en-IN" dirty="0" smtClean="0"/>
              <a:t>Pre-test counselling </a:t>
            </a:r>
            <a:endParaRPr lang="en-US" dirty="0" smtClean="0"/>
          </a:p>
          <a:p>
            <a:pPr marL="225425" indent="-166688">
              <a:buFont typeface="Arial" pitchFamily="34" charset="0"/>
              <a:buChar char="•"/>
              <a:defRPr/>
            </a:pPr>
            <a:r>
              <a:rPr lang="en-IN" dirty="0" smtClean="0"/>
              <a:t>Post-test counselling </a:t>
            </a:r>
            <a:endParaRPr lang="en-US" dirty="0" smtClean="0"/>
          </a:p>
          <a:p>
            <a:pPr marL="225425" indent="-166688">
              <a:buFont typeface="Arial" pitchFamily="34" charset="0"/>
              <a:buChar char="•"/>
              <a:defRPr/>
            </a:pPr>
            <a:r>
              <a:rPr lang="en-IN" dirty="0" smtClean="0"/>
              <a:t>Daily record maintenance such as the Master Register for Clients and Stock Register – and once the systems are in place, daily entry into the SIMS.</a:t>
            </a:r>
            <a:endParaRPr lang="en-US" dirty="0" smtClean="0"/>
          </a:p>
          <a:p>
            <a:pPr>
              <a:defRPr/>
            </a:pPr>
            <a:r>
              <a:rPr lang="en-IN" dirty="0" smtClean="0"/>
              <a:t> </a:t>
            </a:r>
            <a:endParaRPr lang="en-US" dirty="0" smtClean="0"/>
          </a:p>
          <a:p>
            <a:pPr>
              <a:defRPr/>
            </a:pPr>
            <a:r>
              <a:rPr lang="en-IN" b="1" dirty="0" smtClean="0"/>
              <a:t>Weekly tasks</a:t>
            </a:r>
            <a:endParaRPr lang="en-US" b="1" dirty="0" smtClean="0"/>
          </a:p>
          <a:p>
            <a:pPr marL="225425" indent="-166688">
              <a:buFont typeface="Arial" pitchFamily="34" charset="0"/>
              <a:buChar char="•"/>
              <a:defRPr/>
            </a:pPr>
            <a:r>
              <a:rPr lang="en-IN" dirty="0" smtClean="0"/>
              <a:t>Dealing with the OPD load</a:t>
            </a:r>
            <a:endParaRPr lang="en-US" dirty="0" smtClean="0"/>
          </a:p>
          <a:p>
            <a:pPr marL="225425" indent="-166688">
              <a:buFont typeface="Arial" pitchFamily="34" charset="0"/>
              <a:buChar char="•"/>
              <a:defRPr/>
            </a:pPr>
            <a:r>
              <a:rPr lang="en-IN" dirty="0" smtClean="0"/>
              <a:t>Outreach on Saturday afternoon</a:t>
            </a:r>
            <a:endParaRPr lang="en-US" dirty="0" smtClean="0"/>
          </a:p>
          <a:p>
            <a:pPr>
              <a:defRPr/>
            </a:pPr>
            <a:r>
              <a:rPr lang="en-IN" dirty="0" smtClean="0"/>
              <a:t> </a:t>
            </a:r>
            <a:endParaRPr lang="en-US" dirty="0" smtClean="0"/>
          </a:p>
          <a:p>
            <a:pPr>
              <a:defRPr/>
            </a:pPr>
            <a:r>
              <a:rPr lang="en-IN" b="1" dirty="0" smtClean="0"/>
              <a:t>Monthly tasks </a:t>
            </a:r>
            <a:endParaRPr lang="en-US" b="1" dirty="0" smtClean="0"/>
          </a:p>
          <a:p>
            <a:pPr marL="225425" indent="-225425">
              <a:buFont typeface="Arial" pitchFamily="34" charset="0"/>
              <a:buChar char="•"/>
              <a:defRPr/>
            </a:pPr>
            <a:r>
              <a:rPr lang="en-IN" dirty="0" smtClean="0"/>
              <a:t>Attending the monthly review meeting conducted by the district supervisor</a:t>
            </a:r>
            <a:endParaRPr lang="en-US" dirty="0" smtClean="0"/>
          </a:p>
          <a:p>
            <a:pPr marL="225425" indent="-225425">
              <a:buFont typeface="Arial" pitchFamily="34" charset="0"/>
              <a:buChar char="•"/>
              <a:defRPr/>
            </a:pPr>
            <a:r>
              <a:rPr lang="en-IN" dirty="0" smtClean="0"/>
              <a:t>Sending the monthly reports to SACS every month</a:t>
            </a:r>
            <a:endParaRPr lang="en-US" dirty="0" smtClean="0"/>
          </a:p>
          <a:p>
            <a:pPr marL="225425" indent="-225425">
              <a:buFont typeface="Arial" pitchFamily="34" charset="0"/>
              <a:buChar char="•"/>
              <a:defRPr/>
            </a:pPr>
            <a:r>
              <a:rPr lang="en-IN" dirty="0" smtClean="0"/>
              <a:t>Apart from these, there may be some unexpected tasks like attending a seminar, preparing some reports or attending to SACS officials during their monitoring visits to the ICTC.  </a:t>
            </a:r>
            <a:endParaRPr lang="en-US" dirty="0" smtClean="0"/>
          </a:p>
          <a:p>
            <a:pPr>
              <a:defRPr/>
            </a:pPr>
            <a:endParaRPr lang="en-US" dirty="0"/>
          </a:p>
        </p:txBody>
      </p:sp>
      <p:sp>
        <p:nvSpPr>
          <p:cNvPr id="4" name="Slide Number Placeholder 3"/>
          <p:cNvSpPr>
            <a:spLocks noGrp="1"/>
          </p:cNvSpPr>
          <p:nvPr>
            <p:ph type="sldNum" sz="quarter" idx="5"/>
          </p:nvPr>
        </p:nvSpPr>
        <p:spPr/>
        <p:txBody>
          <a:bodyPr/>
          <a:lstStyle/>
          <a:p>
            <a:pPr>
              <a:defRPr/>
            </a:pPr>
            <a:fld id="{247B7F0C-80CA-4536-BA27-38F07867E5E2}"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smtClean="0"/>
              <a:t>Prioritization: Deciding What To Do</a:t>
            </a:r>
          </a:p>
          <a:p>
            <a:r>
              <a:rPr lang="en-US" smtClean="0"/>
              <a:t>One way to prioritize is the ‘Eisenhower Method’ (after US president </a:t>
            </a:r>
            <a:r>
              <a:rPr lang="en-US" smtClean="0">
                <a:hlinkClick r:id="rId3" tooltip="Dwight D. Eisenhower"/>
              </a:rPr>
              <a:t>Dwight D. Eisenhower</a:t>
            </a:r>
            <a:r>
              <a:rPr lang="en-US" smtClean="0"/>
              <a:t> who was said to have used this method). This method helps to decide the priorities based on the importance and urgency of the activities.</a:t>
            </a:r>
          </a:p>
          <a:p>
            <a:r>
              <a:rPr lang="en-US" smtClean="0"/>
              <a:t>While this may not sound relevant to your work at the ICTC, it has implications in designing your outreach programmes and demand-generation activities. An outreach programme high should be given priority than a general health camp. </a:t>
            </a:r>
          </a:p>
          <a:p>
            <a:endParaRPr lang="en-US" smtClean="0"/>
          </a:p>
        </p:txBody>
      </p:sp>
      <p:sp>
        <p:nvSpPr>
          <p:cNvPr id="4" name="Slide Number Placeholder 3"/>
          <p:cNvSpPr>
            <a:spLocks noGrp="1"/>
          </p:cNvSpPr>
          <p:nvPr>
            <p:ph type="sldNum" sz="quarter" idx="5"/>
          </p:nvPr>
        </p:nvSpPr>
        <p:spPr/>
        <p:txBody>
          <a:bodyPr/>
          <a:lstStyle/>
          <a:p>
            <a:pPr>
              <a:defRPr/>
            </a:pPr>
            <a:fld id="{85EAA97B-E206-4202-A415-15EFAACBB4B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pic>
        <p:nvPicPr>
          <p:cNvPr id="11" name="Picture 4" descr="NACO logo"/>
          <p:cNvPicPr>
            <a:picLocks noChangeAspect="1" noChangeArrowheads="1"/>
          </p:cNvPicPr>
          <p:nvPr userDrawn="1"/>
        </p:nvPicPr>
        <p:blipFill>
          <a:blip r:embed="rId2" cstate="print"/>
          <a:srcRect/>
          <a:stretch>
            <a:fillRect/>
          </a:stretch>
        </p:blipFill>
        <p:spPr bwMode="auto">
          <a:xfrm>
            <a:off x="8428038" y="6172200"/>
            <a:ext cx="715962" cy="500063"/>
          </a:xfrm>
          <a:prstGeom prst="rect">
            <a:avLst/>
          </a:prstGeom>
          <a:noFill/>
          <a:ln w="9525">
            <a:noFill/>
            <a:miter lim="800000"/>
            <a:headEnd/>
            <a:tailEnd/>
          </a:ln>
        </p:spPr>
      </p:pic>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2" name="Date Placeholder 27"/>
          <p:cNvSpPr>
            <a:spLocks noGrp="1"/>
          </p:cNvSpPr>
          <p:nvPr>
            <p:ph type="dt" sz="half" idx="10"/>
          </p:nvPr>
        </p:nvSpPr>
        <p:spPr/>
        <p:txBody>
          <a:bodyPr/>
          <a:lstStyle>
            <a:lvl1pPr>
              <a:defRPr/>
            </a:lvl1pPr>
          </a:lstStyle>
          <a:p>
            <a:pPr>
              <a:defRPr/>
            </a:pPr>
            <a:fld id="{C1D0DF7A-6DC1-48F5-ABFF-0733A8021A4A}" type="datetimeFigureOut">
              <a:rPr lang="en-US"/>
              <a:pPr>
                <a:defRPr/>
              </a:pPr>
              <a:t>9/7/2011</a:t>
            </a:fld>
            <a:endParaRPr lang="en-US"/>
          </a:p>
        </p:txBody>
      </p:sp>
      <p:sp>
        <p:nvSpPr>
          <p:cNvPr id="13" name="Footer Placeholder 16"/>
          <p:cNvSpPr>
            <a:spLocks noGrp="1"/>
          </p:cNvSpPr>
          <p:nvPr>
            <p:ph type="ftr" sz="quarter" idx="11"/>
          </p:nvPr>
        </p:nvSpPr>
        <p:spPr/>
        <p:txBody>
          <a:bodyPr/>
          <a:lstStyle>
            <a:lvl1pPr>
              <a:defRPr/>
            </a:lvl1pPr>
          </a:lstStyle>
          <a:p>
            <a:pPr>
              <a:defRPr/>
            </a:pPr>
            <a:endParaRPr lang="en-US"/>
          </a:p>
        </p:txBody>
      </p:sp>
      <p:sp>
        <p:nvSpPr>
          <p:cNvPr id="14" name="Slide Number Placeholder 28"/>
          <p:cNvSpPr>
            <a:spLocks noGrp="1"/>
          </p:cNvSpPr>
          <p:nvPr>
            <p:ph type="sldNum" sz="quarter" idx="12"/>
          </p:nvPr>
        </p:nvSpPr>
        <p:spPr/>
        <p:txBody>
          <a:bodyPr/>
          <a:lstStyle>
            <a:lvl1pPr>
              <a:defRPr sz="1400" smtClean="0">
                <a:solidFill>
                  <a:srgbClr val="FFFFFF"/>
                </a:solidFill>
              </a:defRPr>
            </a:lvl1pPr>
          </a:lstStyle>
          <a:p>
            <a:pPr>
              <a:defRPr/>
            </a:pPr>
            <a:fld id="{81C969C8-DB2C-433B-BE93-C24A052DB71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00BA26F-571E-472F-B59E-CA4244A371E9}"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6C34FDD1-F2DA-4324-8041-3A9888395AF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E7B54EF-AB15-40CF-81B3-2B0494568299}" type="datetimeFigureOut">
              <a:rPr lang="en-US"/>
              <a:pPr>
                <a:defRPr/>
              </a:pPr>
              <a:t>9/7/2011</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3CD2D52-D151-46C4-8304-4B56EDF21DA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NACO logo"/>
          <p:cNvPicPr>
            <a:picLocks noChangeAspect="1" noChangeArrowheads="1"/>
          </p:cNvPicPr>
          <p:nvPr userDrawn="1"/>
        </p:nvPicPr>
        <p:blipFill>
          <a:blip r:embed="rId2" cstate="print"/>
          <a:srcRect/>
          <a:stretch>
            <a:fillRect/>
          </a:stretch>
        </p:blipFill>
        <p:spPr bwMode="auto">
          <a:xfrm>
            <a:off x="8229600" y="6357938"/>
            <a:ext cx="715963" cy="500062"/>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967D3DC-BFF1-46CC-B86E-E3386F6D4B55}" type="datetimeFigureOut">
              <a:rPr lang="en-US"/>
              <a:pPr>
                <a:defRPr/>
              </a:pPr>
              <a:t>9/7/2011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FAC3819-6B80-4C2B-B2FE-63C37932736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pic>
        <p:nvPicPr>
          <p:cNvPr id="9" name="Picture 4" descr="NACO logo"/>
          <p:cNvPicPr>
            <a:picLocks noChangeAspect="1" noChangeArrowheads="1"/>
          </p:cNvPicPr>
          <p:nvPr userDrawn="1"/>
        </p:nvPicPr>
        <p:blipFill>
          <a:blip r:embed="rId2" cstate="print"/>
          <a:srcRect/>
          <a:stretch>
            <a:fillRect/>
          </a:stretch>
        </p:blipFill>
        <p:spPr bwMode="auto">
          <a:xfrm>
            <a:off x="8229600" y="6357938"/>
            <a:ext cx="715963" cy="500062"/>
          </a:xfrm>
          <a:prstGeom prst="rect">
            <a:avLst/>
          </a:prstGeom>
          <a:noFill/>
          <a:ln w="9525">
            <a:noFill/>
            <a:miter lim="800000"/>
            <a:headEnd/>
            <a:tailEnd/>
          </a:ln>
        </p:spPr>
      </p:pic>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fld id="{394C72E9-19BB-4E1A-8F8F-4F1FC93A8DE9}" type="datetimeFigureOut">
              <a:rPr lang="en-US"/>
              <a:pPr>
                <a:defRPr/>
              </a:pPr>
              <a:t>9/7/2011</a:t>
            </a:fld>
            <a:endParaRPr lang="en-US"/>
          </a:p>
        </p:txBody>
      </p:sp>
      <p:sp>
        <p:nvSpPr>
          <p:cNvPr id="11" name="Footer Placeholder 4"/>
          <p:cNvSpPr>
            <a:spLocks noGrp="1"/>
          </p:cNvSpPr>
          <p:nvPr>
            <p:ph type="ftr" sz="quarter" idx="11"/>
          </p:nvPr>
        </p:nvSpPr>
        <p:spPr>
          <a:xfrm>
            <a:off x="800100" y="6172200"/>
            <a:ext cx="4000500" cy="457200"/>
          </a:xfrm>
        </p:spPr>
        <p:txBody>
          <a:bodyPr/>
          <a:lstStyle>
            <a:lvl1pPr>
              <a:defRPr/>
            </a:lvl1pPr>
          </a:lstStyle>
          <a:p>
            <a:pPr>
              <a:defRPr/>
            </a:pPr>
            <a:endParaRPr lang="en-US"/>
          </a:p>
        </p:txBody>
      </p:sp>
      <p:sp>
        <p:nvSpPr>
          <p:cNvPr id="12" name="Slide Number Placeholder 5"/>
          <p:cNvSpPr>
            <a:spLocks noGrp="1"/>
          </p:cNvSpPr>
          <p:nvPr>
            <p:ph type="sldNum" sz="quarter" idx="12"/>
          </p:nvPr>
        </p:nvSpPr>
        <p:spPr>
          <a:xfrm>
            <a:off x="146050" y="6208713"/>
            <a:ext cx="457200" cy="457200"/>
          </a:xfrm>
        </p:spPr>
        <p:txBody>
          <a:bodyPr/>
          <a:lstStyle>
            <a:lvl1pPr>
              <a:defRPr/>
            </a:lvl1pPr>
          </a:lstStyle>
          <a:p>
            <a:pPr>
              <a:defRPr/>
            </a:pPr>
            <a:fld id="{46F34AD0-9D01-4271-99D6-37B1CD01FFE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NACO logo"/>
          <p:cNvPicPr>
            <a:picLocks noChangeAspect="1" noChangeArrowheads="1"/>
          </p:cNvPicPr>
          <p:nvPr userDrawn="1"/>
        </p:nvPicPr>
        <p:blipFill>
          <a:blip r:embed="rId2" cstate="print"/>
          <a:srcRect/>
          <a:stretch>
            <a:fillRect/>
          </a:stretch>
        </p:blipFill>
        <p:spPr bwMode="auto">
          <a:xfrm>
            <a:off x="8229600" y="6172200"/>
            <a:ext cx="715963" cy="500063"/>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lstStyle>
          <a:p>
            <a:pPr>
              <a:defRPr/>
            </a:pPr>
            <a:fld id="{EB36D41B-7A86-4CC9-B73D-9CA1856FDAB5}" type="datetimeFigureOut">
              <a:rPr lang="en-US"/>
              <a:pPr>
                <a:defRPr/>
              </a:pPr>
              <a:t>9/7/2011</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E1BEA2B8-DEBC-4D71-B80E-4D4F5364F12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F5A257BD-0A6D-44A0-92F3-A8D986CF5732}" type="datetimeFigureOut">
              <a:rPr lang="en-US"/>
              <a:pPr>
                <a:defRPr/>
              </a:pPr>
              <a:t>9/7/2011</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8B7331B6-B0B0-4081-A176-50089058B19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0176892B-7183-47C0-AA3D-6A7473575E26}" type="datetimeFigureOut">
              <a:rPr lang="en-US"/>
              <a:pPr>
                <a:defRPr/>
              </a:pPr>
              <a:t>9/7/2011</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9C4138FB-859F-4760-BF4E-BB5815A105D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33C4CDEF-939A-4E8F-8021-5B36D9B9EBDE}" type="datetimeFigureOut">
              <a:rPr lang="en-US"/>
              <a:pPr>
                <a:defRPr/>
              </a:pPr>
              <a:t>9/7/2011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4C6609C8-DC91-4987-9C8F-4EEBB9450E8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B0F26142-F0B6-44A9-A4B2-E4DC2D0F034F}" type="datetimeFigureOut">
              <a:rPr lang="en-US"/>
              <a:pPr>
                <a:defRPr/>
              </a:pPr>
              <a:t>9/7/2011</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02987E8-00A0-434F-A3C1-6D1B55A41C4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C73DA236-92B1-4C56-9B02-C664F0E2D0AB}" type="datetimeFigureOut">
              <a:rPr lang="en-US"/>
              <a:pPr>
                <a:defRPr/>
              </a:pPr>
              <a:t>9/7/2011</a:t>
            </a:fld>
            <a:endParaRPr lang="en-US"/>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5E0CE181-5DA0-4252-A0F5-F4DD43B1E6A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1028"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1029"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smtClean="0">
                <a:solidFill>
                  <a:schemeClr val="tx2"/>
                </a:solidFill>
                <a:latin typeface="Arial" charset="0"/>
              </a:defRPr>
            </a:lvl1pPr>
          </a:lstStyle>
          <a:p>
            <a:pPr>
              <a:defRPr/>
            </a:pPr>
            <a:fld id="{A7A9F7D7-0BBA-4F6D-BE1D-A0263E22A4F2}" type="datetimeFigureOut">
              <a:rPr lang="en-US"/>
              <a:pPr>
                <a:defRPr/>
              </a:pPr>
              <a:t>9/7/2011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latin typeface="Arial" charset="0"/>
              </a:defRPr>
            </a:lvl1pPr>
          </a:lstStyle>
          <a:p>
            <a:pPr>
              <a:defRPr/>
            </a:pPr>
            <a:endParaRPr lang="en-US"/>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smtClean="0">
                <a:solidFill>
                  <a:srgbClr val="FFFFFF"/>
                </a:solidFill>
                <a:latin typeface="+mj-lt"/>
                <a:ea typeface="+mj-ea"/>
                <a:cs typeface="+mj-cs"/>
              </a:defRPr>
            </a:lvl1pPr>
          </a:lstStyle>
          <a:p>
            <a:pPr>
              <a:defRPr/>
            </a:pPr>
            <a:fld id="{E7B1B0B6-C588-44FA-8A46-CB770C8D12F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54" r:id="rId5"/>
    <p:sldLayoutId id="2147483855" r:id="rId6"/>
    <p:sldLayoutId id="2147483856" r:id="rId7"/>
    <p:sldLayoutId id="2147483863" r:id="rId8"/>
    <p:sldLayoutId id="2147483864" r:id="rId9"/>
    <p:sldLayoutId id="2147483857" r:id="rId10"/>
    <p:sldLayoutId id="2147483858" r:id="rId11"/>
  </p:sldLayoutIdLst>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Franklin Gothic Book" pitchFamily="34" charset="0"/>
        </a:defRPr>
      </a:lvl2pPr>
      <a:lvl3pPr algn="l" rtl="0" fontAlgn="base">
        <a:spcBef>
          <a:spcPct val="0"/>
        </a:spcBef>
        <a:spcAft>
          <a:spcPct val="0"/>
        </a:spcAft>
        <a:defRPr sz="4000">
          <a:solidFill>
            <a:schemeClr val="tx2"/>
          </a:solidFill>
          <a:latin typeface="Franklin Gothic Book" pitchFamily="34" charset="0"/>
        </a:defRPr>
      </a:lvl3pPr>
      <a:lvl4pPr algn="l" rtl="0" fontAlgn="base">
        <a:spcBef>
          <a:spcPct val="0"/>
        </a:spcBef>
        <a:spcAft>
          <a:spcPct val="0"/>
        </a:spcAft>
        <a:defRPr sz="4000">
          <a:solidFill>
            <a:schemeClr val="tx2"/>
          </a:solidFill>
          <a:latin typeface="Franklin Gothic Book" pitchFamily="34" charset="0"/>
        </a:defRPr>
      </a:lvl4pPr>
      <a:lvl5pPr algn="l" rtl="0" fontAlgn="base">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fontAlgn="base">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fontAlgn="base">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fontAlgn="base">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fontAlgn="base">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fontAlgn="base">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ubtitle 3"/>
          <p:cNvSpPr>
            <a:spLocks noGrp="1"/>
          </p:cNvSpPr>
          <p:nvPr>
            <p:ph type="subTitle" idx="1"/>
          </p:nvPr>
        </p:nvSpPr>
        <p:spPr/>
        <p:txBody>
          <a:bodyPr/>
          <a:lstStyle/>
          <a:p>
            <a:pPr>
              <a:buFont typeface="Arial" pitchFamily="34" charset="0"/>
              <a:buNone/>
            </a:pPr>
            <a:r>
              <a:rPr lang="en-US" smtClean="0">
                <a:solidFill>
                  <a:schemeClr val="tx1"/>
                </a:solidFill>
              </a:rPr>
              <a:t>National AIDS Control Organisation</a:t>
            </a:r>
          </a:p>
        </p:txBody>
      </p:sp>
      <p:sp>
        <p:nvSpPr>
          <p:cNvPr id="8195" name="Title 1"/>
          <p:cNvSpPr>
            <a:spLocks noGrp="1"/>
          </p:cNvSpPr>
          <p:nvPr>
            <p:ph type="ctrTitle"/>
          </p:nvPr>
        </p:nvSpPr>
        <p:spPr>
          <a:xfrm>
            <a:off x="1143000" y="1295400"/>
            <a:ext cx="7086600" cy="1981200"/>
          </a:xfrm>
        </p:spPr>
        <p:txBody>
          <a:bodyPr/>
          <a:lstStyle/>
          <a:p>
            <a:r>
              <a:rPr b="1" smtClean="0">
                <a:solidFill>
                  <a:schemeClr val="tx1"/>
                </a:solidFill>
              </a:rPr>
              <a:t>Time Management at the ICTC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096962"/>
          </a:xfrm>
        </p:spPr>
        <p:txBody>
          <a:bodyPr>
            <a:normAutofit/>
          </a:bodyPr>
          <a:lstStyle/>
          <a:p>
            <a:pPr fontAlgn="auto">
              <a:spcAft>
                <a:spcPts val="0"/>
              </a:spcAft>
              <a:defRPr/>
            </a:pPr>
            <a:r>
              <a:rPr lang="en-US" sz="4400" b="1" dirty="0" smtClean="0">
                <a:solidFill>
                  <a:schemeClr val="tx1"/>
                </a:solidFill>
                <a:effectLst>
                  <a:outerShdw blurRad="38100" dist="38100" dir="2700000" algn="tl">
                    <a:srgbClr val="000000">
                      <a:alpha val="43137"/>
                    </a:srgbClr>
                  </a:outerShdw>
                </a:effectLst>
              </a:rPr>
              <a:t>Addressing Time Wasters</a:t>
            </a:r>
            <a:endParaRPr lang="en-US" dirty="0">
              <a:effectLst>
                <a:outerShdw blurRad="38100" dist="38100" dir="2700000" algn="tl">
                  <a:srgbClr val="000000">
                    <a:alpha val="43137"/>
                  </a:srgbClr>
                </a:outerShdw>
              </a:effectLst>
            </a:endParaRPr>
          </a:p>
        </p:txBody>
      </p:sp>
      <p:sp>
        <p:nvSpPr>
          <p:cNvPr id="24579" name="Content Placeholder 2"/>
          <p:cNvSpPr>
            <a:spLocks noGrp="1"/>
          </p:cNvSpPr>
          <p:nvPr>
            <p:ph sz="quarter" idx="1"/>
          </p:nvPr>
        </p:nvSpPr>
        <p:spPr>
          <a:xfrm>
            <a:off x="762000" y="3276600"/>
            <a:ext cx="7696200" cy="2971800"/>
          </a:xfrm>
        </p:spPr>
        <p:txBody>
          <a:bodyPr>
            <a:normAutofit/>
          </a:bodyPr>
          <a:lstStyle/>
          <a:p>
            <a:pPr marL="0" indent="346075" fontAlgn="auto">
              <a:spcBef>
                <a:spcPts val="580"/>
              </a:spcBef>
              <a:spcAft>
                <a:spcPts val="0"/>
              </a:spcAft>
              <a:buFont typeface="Wingdings 2"/>
              <a:buChar char=""/>
              <a:defRPr/>
            </a:pPr>
            <a:endParaRPr lang="en-US" sz="2800" dirty="0" smtClean="0"/>
          </a:p>
          <a:p>
            <a:pPr marL="274320" indent="-274320" algn="ctr" fontAlgn="auto">
              <a:spcBef>
                <a:spcPts val="580"/>
              </a:spcBef>
              <a:spcAft>
                <a:spcPts val="0"/>
              </a:spcAft>
              <a:buFont typeface="Wingdings 2"/>
              <a:buNone/>
              <a:defRPr/>
            </a:pPr>
            <a:r>
              <a:rPr lang="en-US" sz="2800" b="1" dirty="0" smtClean="0"/>
              <a:t>Can you think of any?</a:t>
            </a:r>
          </a:p>
        </p:txBody>
      </p:sp>
      <p:sp>
        <p:nvSpPr>
          <p:cNvPr id="4" name="Rounded Rectangle 3"/>
          <p:cNvSpPr/>
          <p:nvPr/>
        </p:nvSpPr>
        <p:spPr>
          <a:xfrm>
            <a:off x="1219200" y="1981200"/>
            <a:ext cx="6781800" cy="12192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2800" dirty="0">
                <a:solidFill>
                  <a:schemeClr val="tx1"/>
                </a:solidFill>
              </a:rPr>
              <a:t>Activities that take up large amounts of time without adding value to your work.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020762"/>
          </a:xfrm>
        </p:spPr>
        <p:txBody>
          <a:bodyPr>
            <a:normAutofit/>
          </a:bodyPr>
          <a:lstStyle/>
          <a:p>
            <a:pPr fontAlgn="auto">
              <a:spcAft>
                <a:spcPts val="0"/>
              </a:spcAft>
              <a:defRPr/>
            </a:pPr>
            <a:r>
              <a:rPr lang="en-US" sz="4400" b="1" dirty="0" smtClean="0">
                <a:solidFill>
                  <a:schemeClr val="tx1"/>
                </a:solidFill>
                <a:effectLst>
                  <a:outerShdw blurRad="38100" dist="38100" dir="2700000" algn="tl">
                    <a:srgbClr val="000000">
                      <a:alpha val="43137"/>
                    </a:srgbClr>
                  </a:outerShdw>
                </a:effectLst>
              </a:rPr>
              <a:t>Addressing Time Wasters</a:t>
            </a:r>
            <a:endParaRPr lang="en-US" dirty="0">
              <a:effectLst>
                <a:outerShdw blurRad="38100" dist="38100" dir="2700000" algn="tl">
                  <a:srgbClr val="000000">
                    <a:alpha val="43137"/>
                  </a:srgbClr>
                </a:outerShdw>
              </a:effectLst>
            </a:endParaRPr>
          </a:p>
        </p:txBody>
      </p:sp>
      <p:sp>
        <p:nvSpPr>
          <p:cNvPr id="24579" name="Content Placeholder 2"/>
          <p:cNvSpPr>
            <a:spLocks noGrp="1"/>
          </p:cNvSpPr>
          <p:nvPr>
            <p:ph sz="quarter" idx="1"/>
          </p:nvPr>
        </p:nvSpPr>
        <p:spPr>
          <a:xfrm>
            <a:off x="609600" y="1905000"/>
            <a:ext cx="3962400" cy="4114800"/>
          </a:xfrm>
          <a:ln>
            <a:solidFill>
              <a:schemeClr val="accent1">
                <a:shade val="50000"/>
              </a:schemeClr>
            </a:solidFill>
          </a:ln>
        </p:spPr>
        <p:txBody>
          <a:bodyPr>
            <a:normAutofit/>
          </a:bodyPr>
          <a:lstStyle/>
          <a:p>
            <a:pPr marL="0" indent="0" fontAlgn="auto">
              <a:spcBef>
                <a:spcPts val="580"/>
              </a:spcBef>
              <a:spcAft>
                <a:spcPts val="0"/>
              </a:spcAft>
              <a:buFont typeface="Wingdings 2" pitchFamily="18" charset="2"/>
              <a:buNone/>
              <a:defRPr/>
            </a:pPr>
            <a:r>
              <a:rPr lang="en-US" b="1" dirty="0" smtClean="0"/>
              <a:t>Internal time wasters</a:t>
            </a:r>
            <a:endParaRPr lang="en-US" dirty="0" smtClean="0"/>
          </a:p>
          <a:p>
            <a:pPr marL="341313" indent="-341313" fontAlgn="auto">
              <a:spcBef>
                <a:spcPts val="580"/>
              </a:spcBef>
              <a:spcAft>
                <a:spcPts val="0"/>
              </a:spcAft>
              <a:buFont typeface="Wingdings" pitchFamily="2" charset="2"/>
              <a:buChar char="Ø"/>
              <a:defRPr/>
            </a:pPr>
            <a:r>
              <a:rPr lang="en-US" dirty="0" smtClean="0"/>
              <a:t>Personal disorganization </a:t>
            </a:r>
          </a:p>
          <a:p>
            <a:pPr marL="341313" indent="-341313" fontAlgn="auto">
              <a:spcBef>
                <a:spcPts val="580"/>
              </a:spcBef>
              <a:spcAft>
                <a:spcPts val="0"/>
              </a:spcAft>
              <a:buFont typeface="Wingdings" pitchFamily="2" charset="2"/>
              <a:buChar char="Ø"/>
              <a:defRPr/>
            </a:pPr>
            <a:r>
              <a:rPr lang="en-US" dirty="0" smtClean="0"/>
              <a:t>Lack of discipline</a:t>
            </a:r>
          </a:p>
          <a:p>
            <a:pPr marL="341313" indent="-341313" fontAlgn="auto">
              <a:spcBef>
                <a:spcPts val="580"/>
              </a:spcBef>
              <a:spcAft>
                <a:spcPts val="0"/>
              </a:spcAft>
              <a:buFont typeface="Wingdings" pitchFamily="2" charset="2"/>
              <a:buChar char="Ø"/>
              <a:defRPr/>
            </a:pPr>
            <a:r>
              <a:rPr lang="en-US" dirty="0" smtClean="0"/>
              <a:t>Too many personal activities</a:t>
            </a:r>
          </a:p>
          <a:p>
            <a:pPr marL="341313" indent="-341313" fontAlgn="auto">
              <a:spcBef>
                <a:spcPts val="580"/>
              </a:spcBef>
              <a:spcAft>
                <a:spcPts val="0"/>
              </a:spcAft>
              <a:buFont typeface="Wingdings" pitchFamily="2" charset="2"/>
              <a:buChar char="Ø"/>
              <a:defRPr/>
            </a:pPr>
            <a:r>
              <a:rPr lang="en-US" dirty="0" smtClean="0"/>
              <a:t>Poor maintenance of equipments</a:t>
            </a:r>
          </a:p>
          <a:p>
            <a:pPr marL="341313" indent="-341313" fontAlgn="auto">
              <a:spcBef>
                <a:spcPts val="580"/>
              </a:spcBef>
              <a:spcAft>
                <a:spcPts val="0"/>
              </a:spcAft>
              <a:buFont typeface="Wingdings" pitchFamily="2" charset="2"/>
              <a:buChar char="Ø"/>
              <a:defRPr/>
            </a:pPr>
            <a:r>
              <a:rPr lang="en-US" dirty="0" smtClean="0"/>
              <a:t>Acting without plans</a:t>
            </a:r>
          </a:p>
          <a:p>
            <a:pPr marL="341313" indent="-341313" fontAlgn="auto">
              <a:spcBef>
                <a:spcPts val="580"/>
              </a:spcBef>
              <a:spcAft>
                <a:spcPts val="0"/>
              </a:spcAft>
              <a:buFont typeface="Wingdings" pitchFamily="2" charset="2"/>
              <a:buChar char="Ø"/>
              <a:defRPr/>
            </a:pPr>
            <a:r>
              <a:rPr lang="en-US" dirty="0" smtClean="0"/>
              <a:t>Not having deadlines</a:t>
            </a:r>
          </a:p>
        </p:txBody>
      </p:sp>
      <p:sp>
        <p:nvSpPr>
          <p:cNvPr id="4" name="Content Placeholder 3"/>
          <p:cNvSpPr>
            <a:spLocks noGrp="1"/>
          </p:cNvSpPr>
          <p:nvPr>
            <p:ph sz="quarter" idx="2"/>
          </p:nvPr>
        </p:nvSpPr>
        <p:spPr>
          <a:xfrm>
            <a:off x="4800600" y="1905000"/>
            <a:ext cx="4038600" cy="4114800"/>
          </a:xfrm>
          <a:ln>
            <a:solidFill>
              <a:schemeClr val="accent1">
                <a:shade val="50000"/>
              </a:schemeClr>
            </a:solidFill>
          </a:ln>
        </p:spPr>
        <p:txBody>
          <a:bodyPr>
            <a:normAutofit/>
          </a:bodyPr>
          <a:lstStyle/>
          <a:p>
            <a:pPr marL="0" indent="0" fontAlgn="auto">
              <a:spcBef>
                <a:spcPts val="580"/>
              </a:spcBef>
              <a:spcAft>
                <a:spcPts val="0"/>
              </a:spcAft>
              <a:buFont typeface="Wingdings 2" pitchFamily="18" charset="2"/>
              <a:buNone/>
              <a:defRPr/>
            </a:pPr>
            <a:r>
              <a:rPr lang="en-US" b="1" dirty="0" smtClean="0"/>
              <a:t>External time wasters</a:t>
            </a:r>
            <a:endParaRPr lang="en-US" dirty="0" smtClean="0"/>
          </a:p>
          <a:p>
            <a:pPr marL="341313" indent="-341313" fontAlgn="auto">
              <a:spcBef>
                <a:spcPts val="580"/>
              </a:spcBef>
              <a:spcAft>
                <a:spcPts val="0"/>
              </a:spcAft>
              <a:buFont typeface="Wingdings" pitchFamily="2" charset="2"/>
              <a:buChar char="Ø"/>
              <a:defRPr/>
            </a:pPr>
            <a:r>
              <a:rPr lang="en-US" dirty="0" smtClean="0"/>
              <a:t>Interruptions during counselling sessions. </a:t>
            </a:r>
          </a:p>
          <a:p>
            <a:pPr marL="341313" indent="-341313" fontAlgn="auto">
              <a:spcBef>
                <a:spcPts val="580"/>
              </a:spcBef>
              <a:spcAft>
                <a:spcPts val="0"/>
              </a:spcAft>
              <a:buFont typeface="Wingdings" pitchFamily="2" charset="2"/>
              <a:buChar char="Ø"/>
              <a:defRPr/>
            </a:pPr>
            <a:r>
              <a:rPr lang="en-US" dirty="0" smtClean="0"/>
              <a:t>People coming late for appointments</a:t>
            </a:r>
          </a:p>
          <a:p>
            <a:pPr marL="341313" indent="-341313" fontAlgn="auto">
              <a:spcBef>
                <a:spcPts val="580"/>
              </a:spcBef>
              <a:spcAft>
                <a:spcPts val="0"/>
              </a:spcAft>
              <a:buFont typeface="Wingdings" pitchFamily="2" charset="2"/>
              <a:buChar char="Ø"/>
              <a:defRPr/>
            </a:pPr>
            <a:r>
              <a:rPr lang="en-US" dirty="0" smtClean="0"/>
              <a:t>Dealing with other problems</a:t>
            </a:r>
          </a:p>
          <a:p>
            <a:pPr marL="341313" indent="-341313" fontAlgn="auto">
              <a:spcBef>
                <a:spcPts val="580"/>
              </a:spcBef>
              <a:spcAft>
                <a:spcPts val="0"/>
              </a:spcAft>
              <a:buFont typeface="Wingdings" pitchFamily="2" charset="2"/>
              <a:buChar char="Ø"/>
              <a:defRPr/>
            </a:pPr>
            <a:r>
              <a:rPr lang="en-US" dirty="0" smtClean="0"/>
              <a:t>No computer, registers, IEC materials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74638"/>
            <a:ext cx="6400800" cy="1143000"/>
          </a:xfrm>
        </p:spPr>
        <p:txBody>
          <a:bodyPr>
            <a:normAutofit/>
          </a:bodyPr>
          <a:lstStyle/>
          <a:p>
            <a:pPr lvl="1" fontAlgn="auto">
              <a:spcAft>
                <a:spcPts val="0"/>
              </a:spcAft>
              <a:defRPr/>
            </a:pPr>
            <a:r>
              <a:rPr lang="en-US" sz="4400" b="1" kern="1200" dirty="0">
                <a:solidFill>
                  <a:schemeClr val="tx1"/>
                </a:solidFill>
                <a:effectLst>
                  <a:outerShdw blurRad="38100" dist="38100" dir="2700000" algn="tl">
                    <a:srgbClr val="000000">
                      <a:alpha val="43137"/>
                    </a:srgbClr>
                  </a:outerShdw>
                </a:effectLst>
                <a:latin typeface="+mj-lt"/>
                <a:ea typeface="+mj-ea"/>
                <a:cs typeface="+mj-cs"/>
              </a:rPr>
              <a:t>ACTIVITY </a:t>
            </a:r>
            <a:r>
              <a:rPr lang="en-US" sz="4400" b="1" kern="1200" dirty="0" smtClean="0">
                <a:solidFill>
                  <a:schemeClr val="tx1"/>
                </a:solidFill>
                <a:effectLst>
                  <a:outerShdw blurRad="38100" dist="38100" dir="2700000" algn="tl">
                    <a:srgbClr val="000000">
                      <a:alpha val="43137"/>
                    </a:srgbClr>
                  </a:outerShdw>
                </a:effectLst>
                <a:latin typeface="+mj-lt"/>
                <a:ea typeface="+mj-ea"/>
                <a:cs typeface="+mj-cs"/>
              </a:rPr>
              <a:t>4</a:t>
            </a:r>
            <a:endParaRPr lang="en-US" sz="4400" b="1" kern="1200" dirty="0">
              <a:solidFill>
                <a:schemeClr val="tx1"/>
              </a:solidFill>
              <a:effectLst>
                <a:outerShdw blurRad="38100" dist="38100" dir="2700000" algn="tl">
                  <a:srgbClr val="000000">
                    <a:alpha val="43137"/>
                  </a:srgbClr>
                </a:outerShdw>
              </a:effectLst>
              <a:latin typeface="+mj-lt"/>
              <a:ea typeface="+mj-ea"/>
              <a:cs typeface="+mj-cs"/>
            </a:endParaRPr>
          </a:p>
        </p:txBody>
      </p:sp>
      <p:sp>
        <p:nvSpPr>
          <p:cNvPr id="20483" name="Content Placeholder 3"/>
          <p:cNvSpPr>
            <a:spLocks noGrp="1"/>
          </p:cNvSpPr>
          <p:nvPr>
            <p:ph sz="quarter" idx="1"/>
          </p:nvPr>
        </p:nvSpPr>
        <p:spPr>
          <a:xfrm>
            <a:off x="1295400" y="2286000"/>
            <a:ext cx="6705600" cy="3902075"/>
          </a:xfrm>
        </p:spPr>
        <p:txBody>
          <a:bodyPr/>
          <a:lstStyle/>
          <a:p>
            <a:pPr algn="ctr">
              <a:buFont typeface="Wingdings 2" pitchFamily="18" charset="2"/>
              <a:buNone/>
            </a:pPr>
            <a:r>
              <a:rPr lang="en-US" sz="4000" b="1" smtClean="0"/>
              <a:t>Personal Resolutions</a:t>
            </a:r>
          </a:p>
        </p:txBody>
      </p:sp>
      <p:pic>
        <p:nvPicPr>
          <p:cNvPr id="20484" name="Picture 6"/>
          <p:cNvPicPr>
            <a:picLocks noChangeAspect="1" noChangeArrowheads="1"/>
          </p:cNvPicPr>
          <p:nvPr/>
        </p:nvPicPr>
        <p:blipFill>
          <a:blip r:embed="rId3" cstate="print"/>
          <a:srcRect/>
          <a:stretch>
            <a:fillRect/>
          </a:stretch>
        </p:blipFill>
        <p:spPr bwMode="auto">
          <a:xfrm>
            <a:off x="228600" y="381000"/>
            <a:ext cx="1963738" cy="1066800"/>
          </a:xfrm>
          <a:prstGeom prst="rect">
            <a:avLst/>
          </a:prstGeom>
          <a:noFill/>
          <a:ln w="9525">
            <a:noFill/>
            <a:miter lim="800000"/>
            <a:headEnd/>
            <a:tailEnd/>
          </a:ln>
        </p:spPr>
      </p:pic>
      <p:sp>
        <p:nvSpPr>
          <p:cNvPr id="5" name="Smiley Face 4"/>
          <p:cNvSpPr/>
          <p:nvPr/>
        </p:nvSpPr>
        <p:spPr>
          <a:xfrm>
            <a:off x="3429000" y="3429000"/>
            <a:ext cx="1981200" cy="1676400"/>
          </a:xfrm>
          <a:prstGeom prst="smileyFace">
            <a:avLst>
              <a:gd name="adj" fmla="val 4653"/>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077200" cy="1173162"/>
          </a:xfrm>
        </p:spPr>
        <p:txBody>
          <a:bodyPr>
            <a:noAutofit/>
          </a:bodyPr>
          <a:lstStyle/>
          <a:p>
            <a:pPr lvl="1" fontAlgn="auto">
              <a:spcAft>
                <a:spcPts val="0"/>
              </a:spcAft>
              <a:defRPr/>
            </a:pPr>
            <a:r>
              <a:rPr lang="en-US" b="1" kern="1200" dirty="0">
                <a:solidFill>
                  <a:schemeClr val="tx1"/>
                </a:solidFill>
                <a:effectLst>
                  <a:outerShdw blurRad="38100" dist="38100" dir="2700000" algn="tl">
                    <a:srgbClr val="000000">
                      <a:alpha val="43137"/>
                    </a:srgbClr>
                  </a:outerShdw>
                </a:effectLst>
                <a:latin typeface="+mj-lt"/>
                <a:ea typeface="+mj-ea"/>
                <a:cs typeface="+mj-cs"/>
              </a:rPr>
              <a:t>Objectives</a:t>
            </a:r>
          </a:p>
        </p:txBody>
      </p:sp>
      <p:sp>
        <p:nvSpPr>
          <p:cNvPr id="9219" name="Content Placeholder 2"/>
          <p:cNvSpPr>
            <a:spLocks noGrp="1"/>
          </p:cNvSpPr>
          <p:nvPr>
            <p:ph sz="quarter" idx="1"/>
          </p:nvPr>
        </p:nvSpPr>
        <p:spPr>
          <a:xfrm>
            <a:off x="762000" y="1676400"/>
            <a:ext cx="7924800" cy="4343400"/>
          </a:xfrm>
        </p:spPr>
        <p:txBody>
          <a:bodyPr>
            <a:normAutofit/>
          </a:bodyPr>
          <a:lstStyle/>
          <a:p>
            <a:pPr marL="274320" indent="-274320" fontAlgn="auto">
              <a:spcBef>
                <a:spcPts val="580"/>
              </a:spcBef>
              <a:spcAft>
                <a:spcPts val="0"/>
              </a:spcAft>
              <a:buFont typeface="Wingdings 2"/>
              <a:buNone/>
              <a:defRPr/>
            </a:pPr>
            <a:r>
              <a:rPr lang="en-US" sz="3200" dirty="0" smtClean="0"/>
              <a:t>At the end of this session, trainees will be able to</a:t>
            </a:r>
          </a:p>
          <a:p>
            <a:pPr lvl="1" indent="-436563" fontAlgn="auto">
              <a:spcBef>
                <a:spcPts val="370"/>
              </a:spcBef>
              <a:spcAft>
                <a:spcPts val="0"/>
              </a:spcAft>
              <a:buClr>
                <a:schemeClr val="accent1">
                  <a:lumMod val="75000"/>
                </a:schemeClr>
              </a:buClr>
              <a:buFont typeface="Wingdings" pitchFamily="2" charset="2"/>
              <a:buChar char="Ø"/>
              <a:defRPr/>
            </a:pPr>
            <a:r>
              <a:rPr lang="en-US" sz="3600" dirty="0" smtClean="0"/>
              <a:t>List activities that deserve priority by way of suitable time investment</a:t>
            </a:r>
          </a:p>
          <a:p>
            <a:pPr lvl="1" indent="-436563" fontAlgn="auto">
              <a:spcBef>
                <a:spcPts val="370"/>
              </a:spcBef>
              <a:spcAft>
                <a:spcPts val="0"/>
              </a:spcAft>
              <a:buClr>
                <a:schemeClr val="accent1">
                  <a:lumMod val="75000"/>
                </a:schemeClr>
              </a:buClr>
              <a:buFont typeface="Wingdings" pitchFamily="2" charset="2"/>
              <a:buChar char="Ø"/>
              <a:defRPr/>
            </a:pPr>
            <a:r>
              <a:rPr lang="en-US" sz="3600" dirty="0" smtClean="0"/>
              <a:t>Discuss ways of managing their time working at the ICTC</a:t>
            </a:r>
          </a:p>
          <a:p>
            <a:pPr lvl="1" indent="-436563" fontAlgn="auto">
              <a:spcBef>
                <a:spcPts val="370"/>
              </a:spcBef>
              <a:spcAft>
                <a:spcPts val="0"/>
              </a:spcAft>
              <a:buClr>
                <a:schemeClr val="accent1">
                  <a:lumMod val="75000"/>
                </a:schemeClr>
              </a:buClr>
              <a:buFont typeface="Wingdings" pitchFamily="2" charset="2"/>
              <a:buChar char="Ø"/>
              <a:defRPr/>
            </a:pPr>
            <a:r>
              <a:rPr lang="en-IN" sz="3600" dirty="0" smtClean="0"/>
              <a:t>Describe strategies to reduce the impact of time-wasters at the ICTC</a:t>
            </a:r>
            <a:endParaRPr lang="en-US" sz="3600" dirty="0" smtClean="0"/>
          </a:p>
          <a:p>
            <a:pPr marL="548640" lvl="1" fontAlgn="auto">
              <a:spcBef>
                <a:spcPts val="370"/>
              </a:spcBef>
              <a:spcAft>
                <a:spcPts val="0"/>
              </a:spcAft>
              <a:buFont typeface="Wingdings 2"/>
              <a:buNone/>
              <a:defRPr/>
            </a:pPr>
            <a:endParaRPr lang="en-US" dirty="0" smtClean="0"/>
          </a:p>
          <a:p>
            <a:pPr marL="548640" lvl="1" fontAlgn="auto">
              <a:spcBef>
                <a:spcPts val="370"/>
              </a:spcBef>
              <a:spcAft>
                <a:spcPts val="0"/>
              </a:spcAft>
              <a:buFont typeface="Wingdings 2"/>
              <a:buChar char=""/>
              <a:defRPr/>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020762"/>
          </a:xfrm>
        </p:spPr>
        <p:txBody>
          <a:bodyPr>
            <a:noAutofit/>
          </a:bodyPr>
          <a:lstStyle/>
          <a:p>
            <a:pPr lvl="1" fontAlgn="auto">
              <a:spcAft>
                <a:spcPts val="0"/>
              </a:spcAft>
              <a:defRPr/>
            </a:pPr>
            <a:r>
              <a:rPr lang="en-US" b="1" kern="1200" dirty="0">
                <a:solidFill>
                  <a:schemeClr val="tx1"/>
                </a:solidFill>
                <a:effectLst>
                  <a:outerShdw blurRad="38100" dist="38100" dir="2700000" algn="tl">
                    <a:srgbClr val="000000">
                      <a:alpha val="43137"/>
                    </a:srgbClr>
                  </a:outerShdw>
                </a:effectLst>
                <a:latin typeface="+mj-lt"/>
                <a:ea typeface="+mj-ea"/>
                <a:cs typeface="+mj-cs"/>
              </a:rPr>
              <a:t>ACTIVITY 1</a:t>
            </a:r>
          </a:p>
        </p:txBody>
      </p:sp>
      <p:sp>
        <p:nvSpPr>
          <p:cNvPr id="10243" name="Content Placeholder 2"/>
          <p:cNvSpPr>
            <a:spLocks noGrp="1"/>
          </p:cNvSpPr>
          <p:nvPr>
            <p:ph sz="quarter" idx="1"/>
          </p:nvPr>
        </p:nvSpPr>
        <p:spPr>
          <a:xfrm>
            <a:off x="4572000" y="3886200"/>
            <a:ext cx="3962400" cy="1447800"/>
          </a:xfrm>
        </p:spPr>
        <p:txBody>
          <a:bodyPr/>
          <a:lstStyle/>
          <a:p>
            <a:pPr marL="0" indent="0">
              <a:buFont typeface="Wingdings 2" pitchFamily="18" charset="2"/>
              <a:buNone/>
            </a:pPr>
            <a:r>
              <a:rPr lang="en-US" sz="2800" b="1" smtClean="0"/>
              <a:t>How do you spend your time in the ICTC?</a:t>
            </a:r>
          </a:p>
        </p:txBody>
      </p:sp>
      <p:pic>
        <p:nvPicPr>
          <p:cNvPr id="10244" name="Content Placeholder 4" descr="2011-04-01 17.20.30.jpg"/>
          <p:cNvPicPr>
            <a:picLocks noGrp="1" noChangeAspect="1"/>
          </p:cNvPicPr>
          <p:nvPr>
            <p:ph sz="quarter" idx="2"/>
          </p:nvPr>
        </p:nvPicPr>
        <p:blipFill>
          <a:blip r:embed="rId3" cstate="print"/>
          <a:srcRect l="16667" t="16667" r="10417" b="8333"/>
          <a:stretch>
            <a:fillRect/>
          </a:stretch>
        </p:blipFill>
        <p:spPr>
          <a:xfrm>
            <a:off x="685800" y="3124200"/>
            <a:ext cx="3359150" cy="2590800"/>
          </a:xfrm>
        </p:spPr>
      </p:pic>
      <p:pic>
        <p:nvPicPr>
          <p:cNvPr id="10245" name="Picture 6"/>
          <p:cNvPicPr>
            <a:picLocks noChangeAspect="1" noChangeArrowheads="1"/>
          </p:cNvPicPr>
          <p:nvPr/>
        </p:nvPicPr>
        <p:blipFill>
          <a:blip r:embed="rId4" cstate="print"/>
          <a:srcRect/>
          <a:stretch>
            <a:fillRect/>
          </a:stretch>
        </p:blipFill>
        <p:spPr bwMode="auto">
          <a:xfrm>
            <a:off x="228600" y="304800"/>
            <a:ext cx="1963738" cy="1066800"/>
          </a:xfrm>
          <a:prstGeom prst="rect">
            <a:avLst/>
          </a:prstGeom>
          <a:noFill/>
          <a:ln w="9525">
            <a:noFill/>
            <a:miter lim="800000"/>
            <a:headEnd/>
            <a:tailEnd/>
          </a:ln>
        </p:spPr>
      </p:pic>
      <p:sp>
        <p:nvSpPr>
          <p:cNvPr id="10246" name="Rectangle 5"/>
          <p:cNvSpPr>
            <a:spLocks noChangeArrowheads="1"/>
          </p:cNvSpPr>
          <p:nvPr/>
        </p:nvSpPr>
        <p:spPr bwMode="auto">
          <a:xfrm>
            <a:off x="2133600" y="1828800"/>
            <a:ext cx="4343400" cy="769938"/>
          </a:xfrm>
          <a:prstGeom prst="rect">
            <a:avLst/>
          </a:prstGeom>
          <a:noFill/>
          <a:ln w="9525">
            <a:noFill/>
            <a:miter lim="800000"/>
            <a:headEnd/>
            <a:tailEnd/>
          </a:ln>
        </p:spPr>
        <p:txBody>
          <a:bodyPr>
            <a:spAutoFit/>
          </a:bodyPr>
          <a:lstStyle/>
          <a:p>
            <a:r>
              <a:rPr lang="en-US" sz="4400" b="1"/>
              <a:t>Grains of 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57200"/>
            <a:ext cx="6400800" cy="762000"/>
          </a:xfrm>
        </p:spPr>
        <p:txBody>
          <a:bodyPr>
            <a:noAutofit/>
          </a:bodyPr>
          <a:lstStyle/>
          <a:p>
            <a:pPr lvl="1" fontAlgn="auto">
              <a:spcAft>
                <a:spcPts val="0"/>
              </a:spcAft>
              <a:defRPr/>
            </a:pPr>
            <a:r>
              <a:rPr lang="en-US" sz="3600" b="1" kern="1200" dirty="0">
                <a:solidFill>
                  <a:schemeClr val="tx1"/>
                </a:solidFill>
                <a:effectLst>
                  <a:outerShdw blurRad="38100" dist="38100" dir="2700000" algn="tl">
                    <a:srgbClr val="000000">
                      <a:alpha val="43137"/>
                    </a:srgbClr>
                  </a:outerShdw>
                </a:effectLst>
                <a:latin typeface="+mj-lt"/>
                <a:ea typeface="+mj-ea"/>
                <a:cs typeface="+mj-cs"/>
              </a:rPr>
              <a:t>ACTIVITY 1: Grains of Time</a:t>
            </a:r>
          </a:p>
        </p:txBody>
      </p:sp>
      <p:sp>
        <p:nvSpPr>
          <p:cNvPr id="11267" name="Content Placeholder 2"/>
          <p:cNvSpPr>
            <a:spLocks noGrp="1"/>
          </p:cNvSpPr>
          <p:nvPr>
            <p:ph sz="quarter" idx="1"/>
          </p:nvPr>
        </p:nvSpPr>
        <p:spPr>
          <a:xfrm>
            <a:off x="1066800" y="1981200"/>
            <a:ext cx="3886200" cy="4206875"/>
          </a:xfrm>
        </p:spPr>
        <p:txBody>
          <a:bodyPr/>
          <a:lstStyle/>
          <a:p>
            <a:pPr marL="395288" indent="-395288">
              <a:buFont typeface="Wingdings" pitchFamily="2" charset="2"/>
              <a:buChar char="Ø"/>
            </a:pPr>
            <a:r>
              <a:rPr lang="en-US" sz="2800" smtClean="0"/>
              <a:t>Client time</a:t>
            </a:r>
          </a:p>
          <a:p>
            <a:pPr marL="395288" indent="-395288">
              <a:buFont typeface="Wingdings" pitchFamily="2" charset="2"/>
              <a:buChar char="Ø"/>
            </a:pPr>
            <a:r>
              <a:rPr lang="en-US" sz="2800" smtClean="0"/>
              <a:t>Outreach</a:t>
            </a:r>
          </a:p>
          <a:p>
            <a:pPr marL="395288" indent="-395288">
              <a:buFont typeface="Wingdings" pitchFamily="2" charset="2"/>
              <a:buChar char="Ø"/>
            </a:pPr>
            <a:r>
              <a:rPr lang="en-US" sz="2800" smtClean="0"/>
              <a:t>Follow up</a:t>
            </a:r>
          </a:p>
          <a:p>
            <a:pPr marL="395288" indent="-395288">
              <a:buFont typeface="Wingdings" pitchFamily="2" charset="2"/>
              <a:buChar char="Ø"/>
            </a:pPr>
            <a:r>
              <a:rPr lang="en-US" sz="2800" smtClean="0"/>
              <a:t>Meeting time</a:t>
            </a:r>
          </a:p>
          <a:p>
            <a:pPr marL="395288" indent="-395288">
              <a:buFont typeface="Wingdings" pitchFamily="2" charset="2"/>
              <a:buChar char="Ø"/>
            </a:pPr>
            <a:r>
              <a:rPr lang="en-US" sz="2800" smtClean="0"/>
              <a:t>Reports time</a:t>
            </a:r>
          </a:p>
          <a:p>
            <a:pPr marL="395288" indent="-395288">
              <a:buFont typeface="Wingdings" pitchFamily="2" charset="2"/>
              <a:buChar char="Ø"/>
            </a:pPr>
            <a:r>
              <a:rPr lang="en-US" sz="2800" smtClean="0"/>
              <a:t>“Dead time”</a:t>
            </a:r>
          </a:p>
        </p:txBody>
      </p:sp>
      <p:pic>
        <p:nvPicPr>
          <p:cNvPr id="11268" name="Content Placeholder 4" descr="2011-04-01 17.20.30.jpg"/>
          <p:cNvPicPr>
            <a:picLocks noGrp="1" noChangeAspect="1"/>
          </p:cNvPicPr>
          <p:nvPr>
            <p:ph sz="quarter" idx="2"/>
          </p:nvPr>
        </p:nvPicPr>
        <p:blipFill>
          <a:blip r:embed="rId3" cstate="print"/>
          <a:srcRect l="16667" t="16667" r="10417" b="8333"/>
          <a:stretch>
            <a:fillRect/>
          </a:stretch>
        </p:blipFill>
        <p:spPr>
          <a:xfrm>
            <a:off x="5105400" y="2514600"/>
            <a:ext cx="2667000" cy="2057400"/>
          </a:xfrm>
        </p:spPr>
      </p:pic>
      <p:pic>
        <p:nvPicPr>
          <p:cNvPr id="11269" name="Picture 6"/>
          <p:cNvPicPr>
            <a:picLocks noChangeAspect="1" noChangeArrowheads="1"/>
          </p:cNvPicPr>
          <p:nvPr/>
        </p:nvPicPr>
        <p:blipFill>
          <a:blip r:embed="rId4" cstate="print"/>
          <a:srcRect/>
          <a:stretch>
            <a:fillRect/>
          </a:stretch>
        </p:blipFill>
        <p:spPr bwMode="auto">
          <a:xfrm>
            <a:off x="228600" y="304800"/>
            <a:ext cx="1963738"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274638"/>
            <a:ext cx="6172200" cy="1143000"/>
          </a:xfrm>
        </p:spPr>
        <p:txBody>
          <a:bodyPr>
            <a:noAutofit/>
          </a:bodyPr>
          <a:lstStyle/>
          <a:p>
            <a:pPr lvl="1" fontAlgn="auto">
              <a:spcAft>
                <a:spcPts val="0"/>
              </a:spcAft>
              <a:defRPr/>
            </a:pPr>
            <a:r>
              <a:rPr lang="en-US" b="1" kern="1200" dirty="0">
                <a:solidFill>
                  <a:schemeClr val="tx1"/>
                </a:solidFill>
                <a:effectLst>
                  <a:outerShdw blurRad="38100" dist="38100" dir="2700000" algn="tl">
                    <a:srgbClr val="000000">
                      <a:alpha val="43137"/>
                    </a:srgbClr>
                  </a:outerShdw>
                </a:effectLst>
                <a:latin typeface="+mj-lt"/>
                <a:ea typeface="+mj-ea"/>
                <a:cs typeface="+mj-cs"/>
              </a:rPr>
              <a:t>ACTIVITY 2</a:t>
            </a:r>
          </a:p>
        </p:txBody>
      </p:sp>
      <p:pic>
        <p:nvPicPr>
          <p:cNvPr id="12291" name="Content Placeholder 6" descr="2011-04-01 17.12.28.jpg"/>
          <p:cNvPicPr>
            <a:picLocks noGrp="1" noChangeAspect="1"/>
          </p:cNvPicPr>
          <p:nvPr>
            <p:ph sz="quarter" idx="1"/>
          </p:nvPr>
        </p:nvPicPr>
        <p:blipFill>
          <a:blip r:embed="rId3" cstate="print"/>
          <a:srcRect l="16667" t="11111" r="16667" b="22221"/>
          <a:stretch>
            <a:fillRect/>
          </a:stretch>
        </p:blipFill>
        <p:spPr>
          <a:xfrm>
            <a:off x="2743200" y="3505200"/>
            <a:ext cx="3048000" cy="2286000"/>
          </a:xfrm>
        </p:spPr>
      </p:pic>
      <p:pic>
        <p:nvPicPr>
          <p:cNvPr id="12292" name="Picture 6"/>
          <p:cNvPicPr>
            <a:picLocks noChangeAspect="1" noChangeArrowheads="1"/>
          </p:cNvPicPr>
          <p:nvPr/>
        </p:nvPicPr>
        <p:blipFill>
          <a:blip r:embed="rId4" cstate="print"/>
          <a:srcRect/>
          <a:stretch>
            <a:fillRect/>
          </a:stretch>
        </p:blipFill>
        <p:spPr bwMode="auto">
          <a:xfrm>
            <a:off x="228600" y="381000"/>
            <a:ext cx="1963738" cy="1066800"/>
          </a:xfrm>
          <a:prstGeom prst="rect">
            <a:avLst/>
          </a:prstGeom>
          <a:noFill/>
          <a:ln w="9525">
            <a:noFill/>
            <a:miter lim="800000"/>
            <a:headEnd/>
            <a:tailEnd/>
          </a:ln>
        </p:spPr>
      </p:pic>
      <p:sp>
        <p:nvSpPr>
          <p:cNvPr id="12293" name="Rectangle 4"/>
          <p:cNvSpPr>
            <a:spLocks noChangeArrowheads="1"/>
          </p:cNvSpPr>
          <p:nvPr/>
        </p:nvSpPr>
        <p:spPr bwMode="auto">
          <a:xfrm>
            <a:off x="2514600" y="2209800"/>
            <a:ext cx="3429000" cy="769938"/>
          </a:xfrm>
          <a:prstGeom prst="rect">
            <a:avLst/>
          </a:prstGeom>
          <a:noFill/>
          <a:ln w="9525">
            <a:noFill/>
            <a:miter lim="800000"/>
            <a:headEnd/>
            <a:tailEnd/>
          </a:ln>
        </p:spPr>
        <p:txBody>
          <a:bodyPr>
            <a:spAutoFit/>
          </a:bodyPr>
          <a:lstStyle/>
          <a:p>
            <a:pPr algn="ctr"/>
            <a:r>
              <a:rPr lang="en-US" sz="4400" b="1"/>
              <a:t>Story Time</a:t>
            </a:r>
            <a:endParaRPr lang="en-US" sz="4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6248400" cy="1020762"/>
          </a:xfrm>
        </p:spPr>
        <p:txBody>
          <a:bodyPr>
            <a:noAutofit/>
          </a:bodyPr>
          <a:lstStyle/>
          <a:p>
            <a:pPr lvl="1" fontAlgn="auto">
              <a:spcAft>
                <a:spcPts val="0"/>
              </a:spcAft>
              <a:defRPr/>
            </a:pPr>
            <a:r>
              <a:rPr lang="en-US" b="1" kern="1200" dirty="0">
                <a:solidFill>
                  <a:schemeClr val="tx1"/>
                </a:solidFill>
                <a:effectLst>
                  <a:outerShdw blurRad="38100" dist="38100" dir="2700000" algn="tl">
                    <a:srgbClr val="000000">
                      <a:alpha val="43137"/>
                    </a:srgbClr>
                  </a:outerShdw>
                </a:effectLst>
                <a:latin typeface="+mj-lt"/>
                <a:ea typeface="+mj-ea"/>
                <a:cs typeface="+mj-cs"/>
              </a:rPr>
              <a:t>ACTIVITY 3</a:t>
            </a:r>
          </a:p>
        </p:txBody>
      </p:sp>
      <p:sp>
        <p:nvSpPr>
          <p:cNvPr id="14339" name="Content Placeholder 3"/>
          <p:cNvSpPr>
            <a:spLocks noGrp="1"/>
          </p:cNvSpPr>
          <p:nvPr>
            <p:ph sz="quarter" idx="1"/>
          </p:nvPr>
        </p:nvSpPr>
        <p:spPr>
          <a:xfrm>
            <a:off x="1143000" y="3352800"/>
            <a:ext cx="7086600" cy="2835275"/>
          </a:xfrm>
        </p:spPr>
        <p:txBody>
          <a:bodyPr>
            <a:normAutofit/>
          </a:bodyPr>
          <a:lstStyle/>
          <a:p>
            <a:pPr marL="341313" indent="-341313" fontAlgn="auto">
              <a:spcBef>
                <a:spcPts val="580"/>
              </a:spcBef>
              <a:spcAft>
                <a:spcPts val="0"/>
              </a:spcAft>
              <a:buFont typeface="Wingdings" pitchFamily="2" charset="2"/>
              <a:buChar char="Ø"/>
              <a:defRPr/>
            </a:pPr>
            <a:r>
              <a:rPr lang="en-US" dirty="0" smtClean="0"/>
              <a:t>Do you think this method will work in helping you to </a:t>
            </a:r>
            <a:r>
              <a:rPr lang="en-US" dirty="0" err="1" smtClean="0"/>
              <a:t>prioritise</a:t>
            </a:r>
            <a:r>
              <a:rPr lang="en-US" dirty="0" smtClean="0"/>
              <a:t> your activities?</a:t>
            </a:r>
          </a:p>
          <a:p>
            <a:pPr marL="341313" indent="-341313" fontAlgn="auto">
              <a:spcBef>
                <a:spcPts val="580"/>
              </a:spcBef>
              <a:spcAft>
                <a:spcPts val="0"/>
              </a:spcAft>
              <a:buFont typeface="Wingdings" pitchFamily="2" charset="2"/>
              <a:buChar char="Ø"/>
              <a:defRPr/>
            </a:pPr>
            <a:r>
              <a:rPr lang="en-US" dirty="0" smtClean="0"/>
              <a:t>What are some of the things that might keep you from executing your monthly plan as per the calendar?</a:t>
            </a:r>
          </a:p>
          <a:p>
            <a:pPr marL="341313" indent="-341313" fontAlgn="auto">
              <a:spcBef>
                <a:spcPts val="580"/>
              </a:spcBef>
              <a:spcAft>
                <a:spcPts val="0"/>
              </a:spcAft>
              <a:buFont typeface="Wingdings" pitchFamily="2" charset="2"/>
              <a:buChar char="Ø"/>
              <a:defRPr/>
            </a:pPr>
            <a:r>
              <a:rPr lang="en-US" dirty="0" smtClean="0"/>
              <a:t>How can you track that you are on schedule for the plans?</a:t>
            </a:r>
          </a:p>
          <a:p>
            <a:pPr marL="274320" indent="-274320" fontAlgn="auto">
              <a:spcBef>
                <a:spcPts val="580"/>
              </a:spcBef>
              <a:spcAft>
                <a:spcPts val="0"/>
              </a:spcAft>
              <a:buFont typeface="Wingdings 2"/>
              <a:buChar char=""/>
              <a:defRPr/>
            </a:pPr>
            <a:endParaRPr lang="en-US" dirty="0" smtClean="0"/>
          </a:p>
        </p:txBody>
      </p:sp>
      <p:pic>
        <p:nvPicPr>
          <p:cNvPr id="13316" name="Picture 6"/>
          <p:cNvPicPr>
            <a:picLocks noChangeAspect="1" noChangeArrowheads="1"/>
          </p:cNvPicPr>
          <p:nvPr/>
        </p:nvPicPr>
        <p:blipFill>
          <a:blip r:embed="rId3" cstate="print"/>
          <a:srcRect/>
          <a:stretch>
            <a:fillRect/>
          </a:stretch>
        </p:blipFill>
        <p:spPr bwMode="auto">
          <a:xfrm>
            <a:off x="228600" y="381000"/>
            <a:ext cx="1963738" cy="1066800"/>
          </a:xfrm>
          <a:prstGeom prst="rect">
            <a:avLst/>
          </a:prstGeom>
          <a:noFill/>
          <a:ln w="9525">
            <a:noFill/>
            <a:miter lim="800000"/>
            <a:headEnd/>
            <a:tailEnd/>
          </a:ln>
        </p:spPr>
      </p:pic>
      <p:sp>
        <p:nvSpPr>
          <p:cNvPr id="13317" name="Rectangle 4"/>
          <p:cNvSpPr>
            <a:spLocks noChangeArrowheads="1"/>
          </p:cNvSpPr>
          <p:nvPr/>
        </p:nvSpPr>
        <p:spPr bwMode="auto">
          <a:xfrm>
            <a:off x="2057400" y="2057400"/>
            <a:ext cx="4343400" cy="708025"/>
          </a:xfrm>
          <a:prstGeom prst="rect">
            <a:avLst/>
          </a:prstGeom>
          <a:noFill/>
          <a:ln w="9525">
            <a:noFill/>
            <a:miter lim="800000"/>
            <a:headEnd/>
            <a:tailEnd/>
          </a:ln>
        </p:spPr>
        <p:txBody>
          <a:bodyPr>
            <a:spAutoFit/>
          </a:bodyPr>
          <a:lstStyle/>
          <a:p>
            <a:pPr algn="ctr"/>
            <a:r>
              <a:rPr lang="en-US" sz="4000" b="1"/>
              <a:t>Time Mapping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1173162"/>
          </a:xfrm>
        </p:spPr>
        <p:txBody>
          <a:bodyPr>
            <a:normAutofit fontScale="90000"/>
          </a:bodyPr>
          <a:lstStyle/>
          <a:p>
            <a:pPr fontAlgn="auto">
              <a:spcAft>
                <a:spcPts val="0"/>
              </a:spcAft>
              <a:defRPr/>
            </a:pPr>
            <a:r>
              <a:rPr lang="en-US" b="1" dirty="0" smtClean="0">
                <a:solidFill>
                  <a:schemeClr val="tx1"/>
                </a:solidFill>
                <a:effectLst>
                  <a:outerShdw blurRad="38100" dist="38100" dir="2700000" algn="tl">
                    <a:srgbClr val="000000">
                      <a:alpha val="43137"/>
                    </a:srgbClr>
                  </a:outerShdw>
                </a:effectLst>
              </a:rPr>
              <a:t>Time Management: Am I Effective and Efficient?</a:t>
            </a:r>
            <a:endParaRPr lang="en-US" dirty="0">
              <a:solidFill>
                <a:schemeClr val="tx1"/>
              </a:solidFill>
              <a:effectLst>
                <a:outerShdw blurRad="38100" dist="38100" dir="2700000" algn="tl">
                  <a:srgbClr val="000000">
                    <a:alpha val="43137"/>
                  </a:srgbClr>
                </a:outerShdw>
              </a:effectLst>
            </a:endParaRPr>
          </a:p>
        </p:txBody>
      </p:sp>
      <p:sp>
        <p:nvSpPr>
          <p:cNvPr id="20483" name="Content Placeholder 2"/>
          <p:cNvSpPr>
            <a:spLocks noGrp="1"/>
          </p:cNvSpPr>
          <p:nvPr>
            <p:ph sz="quarter" idx="1"/>
          </p:nvPr>
        </p:nvSpPr>
        <p:spPr>
          <a:xfrm>
            <a:off x="914400" y="1676400"/>
            <a:ext cx="7772400" cy="4343400"/>
          </a:xfrm>
        </p:spPr>
        <p:txBody>
          <a:bodyPr>
            <a:normAutofit/>
          </a:bodyPr>
          <a:lstStyle/>
          <a:p>
            <a:pPr marL="274320" indent="-274320" fontAlgn="auto">
              <a:spcBef>
                <a:spcPts val="580"/>
              </a:spcBef>
              <a:spcAft>
                <a:spcPts val="0"/>
              </a:spcAft>
              <a:buFont typeface="Wingdings 2" pitchFamily="18" charset="2"/>
              <a:buNone/>
              <a:defRPr/>
            </a:pPr>
            <a:endParaRPr lang="en-US" sz="2400" dirty="0" smtClean="0"/>
          </a:p>
          <a:p>
            <a:pPr marL="341313" indent="-341313" fontAlgn="auto">
              <a:spcBef>
                <a:spcPts val="580"/>
              </a:spcBef>
              <a:spcAft>
                <a:spcPts val="0"/>
              </a:spcAft>
              <a:buFont typeface="Wingdings" pitchFamily="2" charset="2"/>
              <a:buChar char="Ø"/>
              <a:defRPr/>
            </a:pPr>
            <a:r>
              <a:rPr lang="en-US" sz="2800" dirty="0" smtClean="0"/>
              <a:t>“Am I reaching people who are at risk?”</a:t>
            </a:r>
          </a:p>
          <a:p>
            <a:pPr marL="341313" indent="-341313" fontAlgn="auto">
              <a:spcBef>
                <a:spcPts val="580"/>
              </a:spcBef>
              <a:spcAft>
                <a:spcPts val="0"/>
              </a:spcAft>
              <a:buFont typeface="Wingdings" pitchFamily="2" charset="2"/>
              <a:buChar char="Ø"/>
              <a:defRPr/>
            </a:pPr>
            <a:r>
              <a:rPr lang="en-US" sz="2800" dirty="0" smtClean="0"/>
              <a:t>“Am I devoting more time to people who need me?”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pPr fontAlgn="auto">
              <a:spcAft>
                <a:spcPts val="0"/>
              </a:spcAft>
              <a:defRPr/>
            </a:pPr>
            <a:r>
              <a:rPr lang="en-US" sz="4400" b="1" dirty="0" smtClean="0">
                <a:solidFill>
                  <a:schemeClr val="tx1"/>
                </a:solidFill>
                <a:effectLst>
                  <a:outerShdw blurRad="38100" dist="38100" dir="2700000" algn="tl">
                    <a:srgbClr val="000000">
                      <a:alpha val="43137"/>
                    </a:srgbClr>
                  </a:outerShdw>
                </a:effectLst>
              </a:rPr>
              <a:t>Tasks at the ICTC</a:t>
            </a:r>
            <a:endParaRPr lang="en-US" dirty="0">
              <a:solidFill>
                <a:schemeClr val="tx1"/>
              </a:solidFill>
              <a:effectLst>
                <a:outerShdw blurRad="38100" dist="38100" dir="2700000" algn="tl">
                  <a:srgbClr val="000000">
                    <a:alpha val="43137"/>
                  </a:srgbClr>
                </a:outerShdw>
              </a:effectLst>
            </a:endParaRPr>
          </a:p>
        </p:txBody>
      </p:sp>
      <p:sp>
        <p:nvSpPr>
          <p:cNvPr id="16387" name="Content Placeholder 2"/>
          <p:cNvSpPr>
            <a:spLocks noGrp="1"/>
          </p:cNvSpPr>
          <p:nvPr>
            <p:ph sz="quarter" idx="1"/>
          </p:nvPr>
        </p:nvSpPr>
        <p:spPr>
          <a:xfrm>
            <a:off x="685800" y="1600200"/>
            <a:ext cx="8001000" cy="4419600"/>
          </a:xfrm>
        </p:spPr>
        <p:txBody>
          <a:bodyPr/>
          <a:lstStyle/>
          <a:p>
            <a:pPr>
              <a:buFont typeface="Wingdings" pitchFamily="2" charset="2"/>
              <a:buChar char="q"/>
            </a:pPr>
            <a:r>
              <a:rPr lang="en-US" sz="2400" b="1" smtClean="0"/>
              <a:t>Daily tasks</a:t>
            </a:r>
          </a:p>
          <a:p>
            <a:pPr lvl="1">
              <a:buFont typeface="Wingdings" pitchFamily="2" charset="2"/>
              <a:buChar char="Ø"/>
            </a:pPr>
            <a:r>
              <a:rPr lang="en-US" sz="2000" smtClean="0"/>
              <a:t>Pre-test counselling </a:t>
            </a:r>
          </a:p>
          <a:p>
            <a:pPr lvl="1">
              <a:buFont typeface="Wingdings" pitchFamily="2" charset="2"/>
              <a:buChar char="Ø"/>
            </a:pPr>
            <a:r>
              <a:rPr lang="en-US" sz="2000" smtClean="0"/>
              <a:t>Post-test counselling </a:t>
            </a:r>
          </a:p>
          <a:p>
            <a:pPr lvl="1">
              <a:buFont typeface="Wingdings" pitchFamily="2" charset="2"/>
              <a:buChar char="Ø"/>
            </a:pPr>
            <a:r>
              <a:rPr lang="en-US" sz="2000" smtClean="0"/>
              <a:t>Daily record maintenance</a:t>
            </a:r>
          </a:p>
          <a:p>
            <a:pPr>
              <a:buFont typeface="Wingdings" pitchFamily="2" charset="2"/>
              <a:buChar char="q"/>
            </a:pPr>
            <a:r>
              <a:rPr lang="en-US" sz="2400" b="1" smtClean="0"/>
              <a:t>Weekly tasks</a:t>
            </a:r>
          </a:p>
          <a:p>
            <a:pPr lvl="1">
              <a:buFont typeface="Wingdings" pitchFamily="2" charset="2"/>
              <a:buChar char="Ø"/>
            </a:pPr>
            <a:r>
              <a:rPr lang="en-US" sz="2000" smtClean="0"/>
              <a:t>Dealing with OPD load</a:t>
            </a:r>
          </a:p>
          <a:p>
            <a:pPr lvl="1">
              <a:buFont typeface="Wingdings" pitchFamily="2" charset="2"/>
              <a:buChar char="Ø"/>
            </a:pPr>
            <a:r>
              <a:rPr lang="en-US" sz="2000" smtClean="0"/>
              <a:t>Outreach on Saturday afternoon</a:t>
            </a:r>
          </a:p>
          <a:p>
            <a:pPr>
              <a:buFont typeface="Wingdings" pitchFamily="2" charset="2"/>
              <a:buChar char="q"/>
            </a:pPr>
            <a:r>
              <a:rPr lang="en-US" sz="2400" b="1" smtClean="0"/>
              <a:t>Monthly tasks </a:t>
            </a:r>
          </a:p>
          <a:p>
            <a:pPr lvl="1">
              <a:buFont typeface="Wingdings" pitchFamily="2" charset="2"/>
              <a:buChar char="Ø"/>
            </a:pPr>
            <a:r>
              <a:rPr lang="en-US" sz="2000" smtClean="0"/>
              <a:t>Attending  monthly review meeting</a:t>
            </a:r>
          </a:p>
          <a:p>
            <a:pPr lvl="1">
              <a:buFont typeface="Wingdings" pitchFamily="2" charset="2"/>
              <a:buChar char="Ø"/>
            </a:pPr>
            <a:r>
              <a:rPr lang="en-US" sz="2000" smtClean="0"/>
              <a:t>Sending  monthly reports to SACS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pPr fontAlgn="auto">
              <a:spcAft>
                <a:spcPts val="0"/>
              </a:spcAft>
              <a:defRPr/>
            </a:pPr>
            <a:r>
              <a:rPr lang="en-US" b="1" dirty="0" smtClean="0">
                <a:solidFill>
                  <a:schemeClr val="tx1"/>
                </a:solidFill>
                <a:effectLst>
                  <a:outerShdw blurRad="38100" dist="38100" dir="2700000" algn="tl">
                    <a:srgbClr val="000000">
                      <a:alpha val="43137"/>
                    </a:srgbClr>
                  </a:outerShdw>
                </a:effectLst>
              </a:rPr>
              <a:t>Prioritization: Deciding What To Do</a:t>
            </a:r>
            <a:endParaRPr lang="en-US" dirty="0">
              <a:solidFill>
                <a:schemeClr val="tx1"/>
              </a:solidFill>
              <a:effectLst>
                <a:outerShdw blurRad="38100" dist="38100" dir="2700000" algn="tl">
                  <a:srgbClr val="000000">
                    <a:alpha val="43137"/>
                  </a:srgbClr>
                </a:outerShdw>
              </a:effectLst>
            </a:endParaRPr>
          </a:p>
        </p:txBody>
      </p:sp>
      <p:graphicFrame>
        <p:nvGraphicFramePr>
          <p:cNvPr id="4" name="Content Placeholder 3"/>
          <p:cNvGraphicFramePr>
            <a:graphicFrameLocks noGrp="1"/>
          </p:cNvGraphicFramePr>
          <p:nvPr>
            <p:ph sz="quarter" idx="1"/>
          </p:nvPr>
        </p:nvGraphicFramePr>
        <p:xfrm>
          <a:off x="762000" y="1828800"/>
          <a:ext cx="7772400" cy="3836988"/>
        </p:xfrm>
        <a:graphic>
          <a:graphicData uri="http://schemas.openxmlformats.org/drawingml/2006/table">
            <a:tbl>
              <a:tblPr/>
              <a:tblGrid>
                <a:gridCol w="1600200"/>
                <a:gridCol w="2835275"/>
                <a:gridCol w="3336925"/>
              </a:tblGrid>
              <a:tr h="609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FFFFFF"/>
                        </a:solidFill>
                        <a:effectLst/>
                        <a:latin typeface="Perpetua" pitchFamily="18" charset="0"/>
                      </a:endParaRPr>
                    </a:p>
                  </a:txBody>
                  <a:tcPr marL="94769" marR="9476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15000"/>
                        </a:lnSpc>
                        <a:spcBef>
                          <a:spcPct val="0"/>
                        </a:spcBef>
                        <a:spcAft>
                          <a:spcPts val="600"/>
                        </a:spcAft>
                        <a:buClrTx/>
                        <a:buSzTx/>
                        <a:buFontTx/>
                        <a:buNone/>
                        <a:tabLst/>
                      </a:pPr>
                      <a:r>
                        <a:rPr kumimoji="0" lang="en-US" sz="2400" b="1" i="0" u="none" strike="noStrike" cap="none" normalizeH="0" baseline="0" smtClean="0">
                          <a:ln>
                            <a:noFill/>
                          </a:ln>
                          <a:solidFill>
                            <a:srgbClr val="F2F2F2"/>
                          </a:solidFill>
                          <a:effectLst/>
                          <a:latin typeface="Cambria" pitchFamily="18" charset="0"/>
                          <a:cs typeface="Times New Roman" pitchFamily="18" charset="0"/>
                        </a:rPr>
                        <a:t>Urgent</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15000"/>
                        </a:lnSpc>
                        <a:spcBef>
                          <a:spcPct val="0"/>
                        </a:spcBef>
                        <a:spcAft>
                          <a:spcPts val="600"/>
                        </a:spcAft>
                        <a:buClrTx/>
                        <a:buSzTx/>
                        <a:buFontTx/>
                        <a:buNone/>
                        <a:tabLst/>
                      </a:pPr>
                      <a:r>
                        <a:rPr kumimoji="0" lang="en-US" sz="2400" b="1" i="0" u="none" strike="noStrike" cap="none" normalizeH="0" baseline="0" smtClean="0">
                          <a:ln>
                            <a:noFill/>
                          </a:ln>
                          <a:solidFill>
                            <a:srgbClr val="F2F2F2"/>
                          </a:solidFill>
                          <a:effectLst/>
                          <a:latin typeface="Cambria" pitchFamily="18" charset="0"/>
                          <a:cs typeface="Times New Roman" pitchFamily="18" charset="0"/>
                        </a:rPr>
                        <a:t>Not urgent</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563688">
                <a:tc>
                  <a:txBody>
                    <a:bodyPr/>
                    <a:lstStyle/>
                    <a:p>
                      <a:pPr marL="71438" marR="0" lvl="0" indent="0" algn="just" defTabSz="914400" rtl="0" eaLnBrk="1" fontAlgn="base" latinLnBrk="0" hangingPunct="1">
                        <a:lnSpc>
                          <a:spcPct val="115000"/>
                        </a:lnSpc>
                        <a:spcBef>
                          <a:spcPct val="0"/>
                        </a:spcBef>
                        <a:spcAft>
                          <a:spcPts val="600"/>
                        </a:spcAft>
                        <a:buClrTx/>
                        <a:buSzTx/>
                        <a:buFontTx/>
                        <a:buNone/>
                        <a:tabLst/>
                      </a:pPr>
                      <a:r>
                        <a:rPr kumimoji="0" lang="en-US" sz="2000" b="1" i="0" u="none" strike="noStrike" cap="none" normalizeH="0" baseline="0" smtClean="0">
                          <a:ln>
                            <a:noFill/>
                          </a:ln>
                          <a:solidFill>
                            <a:srgbClr val="000000"/>
                          </a:solidFill>
                          <a:effectLst/>
                          <a:latin typeface="Cambria" pitchFamily="18" charset="0"/>
                          <a:cs typeface="Times New Roman" pitchFamily="18" charset="0"/>
                        </a:rPr>
                        <a:t>Important</a:t>
                      </a:r>
                      <a:endParaRPr kumimoji="0" lang="en-US" sz="2000" b="0" i="0" u="none" strike="noStrike" cap="none" normalizeH="0" baseline="0" smtClean="0">
                        <a:ln>
                          <a:noFill/>
                        </a:ln>
                        <a:solidFill>
                          <a:srgbClr val="000000"/>
                        </a:solidFill>
                        <a:effectLst/>
                        <a:latin typeface="Cambria" pitchFamily="18" charset="0"/>
                        <a:cs typeface="Times New Roman" pitchFamily="18" charset="0"/>
                      </a:endParaRPr>
                    </a:p>
                  </a:txBody>
                  <a:tcPr marL="71077" marR="71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177800" marR="0" lvl="0" indent="-177800"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1</a:t>
                      </a:r>
                      <a:r>
                        <a:rPr kumimoji="0" lang="en-US" sz="1800" b="0" i="0" u="none" strike="noStrike" cap="none" normalizeH="0" baseline="30000" smtClean="0">
                          <a:ln>
                            <a:noFill/>
                          </a:ln>
                          <a:solidFill>
                            <a:srgbClr val="000000"/>
                          </a:solidFill>
                          <a:effectLst/>
                          <a:latin typeface="Cambria" pitchFamily="18" charset="0"/>
                          <a:cs typeface="Times New Roman" pitchFamily="18" charset="0"/>
                        </a:rPr>
                        <a:t>st</a:t>
                      </a:r>
                      <a:r>
                        <a:rPr kumimoji="0" lang="en-US" sz="1800" b="0" i="0" u="none" strike="noStrike" cap="none" normalizeH="0" baseline="0" smtClean="0">
                          <a:ln>
                            <a:noFill/>
                          </a:ln>
                          <a:solidFill>
                            <a:srgbClr val="000000"/>
                          </a:solidFill>
                          <a:effectLst/>
                          <a:latin typeface="Cambria" pitchFamily="18" charset="0"/>
                          <a:cs typeface="Times New Roman" pitchFamily="18" charset="0"/>
                        </a:rPr>
                        <a:t> priority. </a:t>
                      </a:r>
                    </a:p>
                    <a:p>
                      <a:pPr marL="177800" marR="0" lvl="0" indent="-177800"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Do immediately &amp; personally.</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177800" marR="0" lvl="0" indent="-177800"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3</a:t>
                      </a:r>
                      <a:r>
                        <a:rPr kumimoji="0" lang="en-US" sz="1800" b="0" i="0" u="none" strike="noStrike" cap="none" normalizeH="0" baseline="30000" smtClean="0">
                          <a:ln>
                            <a:noFill/>
                          </a:ln>
                          <a:solidFill>
                            <a:srgbClr val="000000"/>
                          </a:solidFill>
                          <a:effectLst/>
                          <a:latin typeface="Cambria" pitchFamily="18" charset="0"/>
                          <a:cs typeface="Times New Roman" pitchFamily="18" charset="0"/>
                        </a:rPr>
                        <a:t>rd</a:t>
                      </a:r>
                      <a:r>
                        <a:rPr kumimoji="0" lang="en-US" sz="1800" b="0" i="0" u="none" strike="noStrike" cap="none" normalizeH="0" baseline="0" smtClean="0">
                          <a:ln>
                            <a:noFill/>
                          </a:ln>
                          <a:solidFill>
                            <a:srgbClr val="000000"/>
                          </a:solidFill>
                          <a:effectLst/>
                          <a:latin typeface="Cambria" pitchFamily="18" charset="0"/>
                          <a:cs typeface="Times New Roman" pitchFamily="18" charset="0"/>
                        </a:rPr>
                        <a:t> Priority.</a:t>
                      </a:r>
                    </a:p>
                    <a:p>
                      <a:pPr marL="177800" marR="0" lvl="0" indent="-177800"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Do personally after completing urgent tasks. </a:t>
                      </a:r>
                    </a:p>
                    <a:p>
                      <a:pPr marL="177800" marR="0" lvl="0" indent="-177800"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Allot  adequate time.</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1663700">
                <a:tc>
                  <a:txBody>
                    <a:bodyPr/>
                    <a:lstStyle/>
                    <a:p>
                      <a:pPr marL="71438" marR="0" lvl="0" indent="0" algn="ctr" defTabSz="914400" rtl="0" eaLnBrk="1" fontAlgn="base" latinLnBrk="0" hangingPunct="1">
                        <a:lnSpc>
                          <a:spcPct val="115000"/>
                        </a:lnSpc>
                        <a:spcBef>
                          <a:spcPct val="0"/>
                        </a:spcBef>
                        <a:spcAft>
                          <a:spcPts val="600"/>
                        </a:spcAft>
                        <a:buClrTx/>
                        <a:buSzTx/>
                        <a:buFontTx/>
                        <a:buNone/>
                        <a:tabLst/>
                      </a:pPr>
                      <a:r>
                        <a:rPr kumimoji="0" lang="en-US" sz="2000" b="1" i="0" u="none" strike="noStrike" cap="none" normalizeH="0" baseline="0" smtClean="0">
                          <a:ln>
                            <a:noFill/>
                          </a:ln>
                          <a:solidFill>
                            <a:srgbClr val="000000"/>
                          </a:solidFill>
                          <a:effectLst/>
                          <a:latin typeface="Cambria" pitchFamily="18" charset="0"/>
                          <a:cs typeface="Times New Roman" pitchFamily="18" charset="0"/>
                        </a:rPr>
                        <a:t>Not important</a:t>
                      </a:r>
                    </a:p>
                  </a:txBody>
                  <a:tcPr marL="71077" marR="71077"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7E9E7"/>
                    </a:solidFill>
                  </a:tcPr>
                </a:tc>
                <a:tc>
                  <a:txBody>
                    <a:bodyPr/>
                    <a:lstStyle/>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2</a:t>
                      </a:r>
                      <a:r>
                        <a:rPr kumimoji="0" lang="en-US" sz="1800" b="0" i="0" u="none" strike="noStrike" cap="none" normalizeH="0" baseline="30000" smtClean="0">
                          <a:ln>
                            <a:noFill/>
                          </a:ln>
                          <a:solidFill>
                            <a:srgbClr val="000000"/>
                          </a:solidFill>
                          <a:effectLst/>
                          <a:latin typeface="Cambria" pitchFamily="18" charset="0"/>
                          <a:cs typeface="Times New Roman" pitchFamily="18" charset="0"/>
                        </a:rPr>
                        <a:t>nd</a:t>
                      </a:r>
                      <a:r>
                        <a:rPr kumimoji="0" lang="en-US" sz="1800" b="0" i="0" u="none" strike="noStrike" cap="none" normalizeH="0" baseline="0" smtClean="0">
                          <a:ln>
                            <a:noFill/>
                          </a:ln>
                          <a:solidFill>
                            <a:srgbClr val="000000"/>
                          </a:solidFill>
                          <a:effectLst/>
                          <a:latin typeface="Cambria" pitchFamily="18" charset="0"/>
                          <a:cs typeface="Times New Roman" pitchFamily="18" charset="0"/>
                        </a:rPr>
                        <a:t> priority. </a:t>
                      </a:r>
                    </a:p>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If possible, delegate to team member /involve others  </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7E9E7"/>
                    </a:solidFill>
                  </a:tcPr>
                </a:tc>
                <a:tc>
                  <a:txBody>
                    <a:bodyPr/>
                    <a:lstStyle/>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4</a:t>
                      </a:r>
                      <a:r>
                        <a:rPr kumimoji="0" lang="en-US" sz="1800" b="0" i="0" u="none" strike="noStrike" cap="none" normalizeH="0" baseline="30000" smtClean="0">
                          <a:ln>
                            <a:noFill/>
                          </a:ln>
                          <a:solidFill>
                            <a:srgbClr val="000000"/>
                          </a:solidFill>
                          <a:effectLst/>
                          <a:latin typeface="Cambria" pitchFamily="18" charset="0"/>
                          <a:cs typeface="Times New Roman" pitchFamily="18" charset="0"/>
                        </a:rPr>
                        <a:t>th</a:t>
                      </a:r>
                      <a:r>
                        <a:rPr kumimoji="0" lang="en-US" sz="1800" b="0" i="0" u="none" strike="noStrike" cap="none" normalizeH="0" baseline="0" smtClean="0">
                          <a:ln>
                            <a:noFill/>
                          </a:ln>
                          <a:solidFill>
                            <a:srgbClr val="000000"/>
                          </a:solidFill>
                          <a:effectLst/>
                          <a:latin typeface="Cambria" pitchFamily="18" charset="0"/>
                          <a:cs typeface="Times New Roman" pitchFamily="18" charset="0"/>
                        </a:rPr>
                        <a:t> Priority. </a:t>
                      </a:r>
                    </a:p>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If possible, delegate </a:t>
                      </a:r>
                    </a:p>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Complete before deadline. </a:t>
                      </a:r>
                    </a:p>
                    <a:p>
                      <a:pPr marL="231775" marR="0" lvl="0" indent="-231775" algn="l" defTabSz="914400" rtl="0" eaLnBrk="1" fontAlgn="base" latinLnBrk="0" hangingPunct="1">
                        <a:lnSpc>
                          <a:spcPct val="115000"/>
                        </a:lnSpc>
                        <a:spcBef>
                          <a:spcPct val="0"/>
                        </a:spcBef>
                        <a:spcAft>
                          <a:spcPts val="600"/>
                        </a:spcAft>
                        <a:buClrTx/>
                        <a:buSzTx/>
                        <a:buFont typeface="Arial" pitchFamily="34" charset="0"/>
                        <a:buChar char="•"/>
                        <a:tabLst/>
                      </a:pPr>
                      <a:r>
                        <a:rPr kumimoji="0" lang="en-US" sz="1800" b="0" i="0" u="none" strike="noStrike" cap="none" normalizeH="0" baseline="0" smtClean="0">
                          <a:ln>
                            <a:noFill/>
                          </a:ln>
                          <a:solidFill>
                            <a:srgbClr val="000000"/>
                          </a:solidFill>
                          <a:effectLst/>
                          <a:latin typeface="Cambria" pitchFamily="18" charset="0"/>
                          <a:cs typeface="Times New Roman" pitchFamily="18" charset="0"/>
                        </a:rPr>
                        <a:t>Allot low energy time</a:t>
                      </a:r>
                    </a:p>
                  </a:txBody>
                  <a:tcPr marL="71077" marR="710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7E9E7"/>
                    </a:solidFill>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712</TotalTime>
  <Words>982</Words>
  <Application>Microsoft Office PowerPoint</Application>
  <PresentationFormat>On-screen Show (4:3)</PresentationFormat>
  <Paragraphs>151</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Equity</vt:lpstr>
      <vt:lpstr>Time Management at the ICTC</vt:lpstr>
      <vt:lpstr>Objectives</vt:lpstr>
      <vt:lpstr>ACTIVITY 1</vt:lpstr>
      <vt:lpstr>ACTIVITY 1: Grains of Time</vt:lpstr>
      <vt:lpstr>ACTIVITY 2</vt:lpstr>
      <vt:lpstr>ACTIVITY 3</vt:lpstr>
      <vt:lpstr>Time Management: Am I Effective and Efficient?</vt:lpstr>
      <vt:lpstr>Tasks at the ICTC</vt:lpstr>
      <vt:lpstr>Prioritization: Deciding What To Do</vt:lpstr>
      <vt:lpstr>Addressing Time Wasters</vt:lpstr>
      <vt:lpstr>Addressing Time Wasters</vt:lpstr>
      <vt:lpstr>ACTIVITY 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GUEST OFFICE</dc:creator>
  <cp:lastModifiedBy>Rajesh Singh</cp:lastModifiedBy>
  <cp:revision>77</cp:revision>
  <dcterms:created xsi:type="dcterms:W3CDTF">2011-03-28T07:35:59Z</dcterms:created>
  <dcterms:modified xsi:type="dcterms:W3CDTF">2011-09-07T15:10:57Z</dcterms:modified>
</cp:coreProperties>
</file>