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348" r:id="rId3"/>
    <p:sldId id="349" r:id="rId4"/>
    <p:sldId id="381" r:id="rId5"/>
    <p:sldId id="380" r:id="rId6"/>
    <p:sldId id="379" r:id="rId7"/>
    <p:sldId id="350" r:id="rId8"/>
    <p:sldId id="368" r:id="rId9"/>
    <p:sldId id="384" r:id="rId10"/>
    <p:sldId id="390" r:id="rId11"/>
    <p:sldId id="391" r:id="rId12"/>
    <p:sldId id="359" r:id="rId13"/>
    <p:sldId id="383" r:id="rId14"/>
    <p:sldId id="378" r:id="rId15"/>
    <p:sldId id="392" r:id="rId16"/>
    <p:sldId id="371" r:id="rId17"/>
    <p:sldId id="393" r:id="rId18"/>
    <p:sldId id="372" r:id="rId19"/>
    <p:sldId id="374" r:id="rId20"/>
    <p:sldId id="373" r:id="rId21"/>
    <p:sldId id="375" r:id="rId22"/>
    <p:sldId id="377" r:id="rId23"/>
    <p:sldId id="369" r:id="rId24"/>
    <p:sldId id="355" r:id="rId25"/>
    <p:sldId id="385"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modifyVerifier cryptProviderType="rsaFull" cryptAlgorithmClass="hash" cryptAlgorithmType="typeAny" cryptAlgorithmSid="4" spinCount="100000" saltData="VYSn8DNTakJa/uhhDS/v5g==" hashData="umOCN4nWTo0K/f3occYTrulg7CA="/>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CCECFF"/>
    <a:srgbClr val="E3FCFD"/>
    <a:srgbClr val="77EDF3"/>
    <a:srgbClr val="EAEAEA"/>
    <a:srgbClr val="E727CC"/>
    <a:srgbClr val="EF4639"/>
    <a:srgbClr val="FD747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40210" autoAdjust="0"/>
  </p:normalViewPr>
  <p:slideViewPr>
    <p:cSldViewPr>
      <p:cViewPr>
        <p:scale>
          <a:sx n="50" d="100"/>
          <a:sy n="50" d="100"/>
        </p:scale>
        <p:origin x="-1944" y="36"/>
      </p:cViewPr>
      <p:guideLst>
        <p:guide orient="horz" pos="2160"/>
        <p:guide pos="2880"/>
      </p:guideLst>
    </p:cSldViewPr>
  </p:slideViewPr>
  <p:notesTextViewPr>
    <p:cViewPr>
      <p:scale>
        <a:sx n="100" d="100"/>
        <a:sy n="100" d="100"/>
      </p:scale>
      <p:origin x="0" y="0"/>
    </p:cViewPr>
  </p:notesTextViewPr>
  <p:sorterViewPr>
    <p:cViewPr>
      <p:scale>
        <a:sx n="80" d="100"/>
        <a:sy n="80" d="100"/>
      </p:scale>
      <p:origin x="0" y="4206"/>
    </p:cViewPr>
  </p:sorterViewPr>
  <p:notesViewPr>
    <p:cSldViewPr>
      <p:cViewPr varScale="1">
        <p:scale>
          <a:sx n="60" d="100"/>
          <a:sy n="60" d="100"/>
        </p:scale>
        <p:origin x="-2490"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4F2B33-9B39-4DB0-8604-091A03CD1A47}" type="doc">
      <dgm:prSet loTypeId="urn:microsoft.com/office/officeart/2005/8/layout/radial1" loCatId="cycle" qsTypeId="urn:microsoft.com/office/officeart/2005/8/quickstyle/simple1" qsCatId="simple" csTypeId="urn:microsoft.com/office/officeart/2005/8/colors/accent0_1" csCatId="mainScheme" phldr="1"/>
      <dgm:spPr/>
      <dgm:t>
        <a:bodyPr/>
        <a:lstStyle/>
        <a:p>
          <a:endParaRPr lang="en-US"/>
        </a:p>
      </dgm:t>
    </dgm:pt>
    <dgm:pt modelId="{A6893889-5926-4D9A-98BE-A7C5EFDB7CFC}">
      <dgm:prSet phldrT="[Text]" custT="1"/>
      <dgm:spPr/>
      <dgm:t>
        <a:bodyPr/>
        <a:lstStyle/>
        <a:p>
          <a:r>
            <a:rPr lang="en-US" sz="3600" b="1" dirty="0" smtClean="0"/>
            <a:t>Types of IEC</a:t>
          </a:r>
          <a:endParaRPr lang="en-US" sz="3600" b="1" dirty="0"/>
        </a:p>
      </dgm:t>
    </dgm:pt>
    <dgm:pt modelId="{418841DF-A84A-4847-AA58-3640D656002D}" type="parTrans" cxnId="{9FB3B000-BD79-4C6A-A466-26E1A399F133}">
      <dgm:prSet/>
      <dgm:spPr/>
      <dgm:t>
        <a:bodyPr/>
        <a:lstStyle/>
        <a:p>
          <a:endParaRPr lang="en-US"/>
        </a:p>
      </dgm:t>
    </dgm:pt>
    <dgm:pt modelId="{8C4879C8-F075-4E22-BD7F-BCC35CDC7155}" type="sibTrans" cxnId="{9FB3B000-BD79-4C6A-A466-26E1A399F133}">
      <dgm:prSet/>
      <dgm:spPr/>
      <dgm:t>
        <a:bodyPr/>
        <a:lstStyle/>
        <a:p>
          <a:endParaRPr lang="en-US"/>
        </a:p>
      </dgm:t>
    </dgm:pt>
    <dgm:pt modelId="{EAC82DD1-B068-4078-838E-D703AA0C1B8B}">
      <dgm:prSet phldrT="[Text]" custT="1">
        <dgm:style>
          <a:lnRef idx="2">
            <a:schemeClr val="dk1"/>
          </a:lnRef>
          <a:fillRef idx="1">
            <a:schemeClr val="lt1"/>
          </a:fillRef>
          <a:effectRef idx="0">
            <a:schemeClr val="dk1"/>
          </a:effectRef>
          <a:fontRef idx="minor">
            <a:schemeClr val="dk1"/>
          </a:fontRef>
        </dgm:style>
      </dgm:prSet>
      <dgm:spPr>
        <a:solidFill>
          <a:srgbClr val="FFC000"/>
        </a:solidFill>
        <a:effectLst>
          <a:glow rad="228600">
            <a:schemeClr val="accent2">
              <a:satMod val="175000"/>
              <a:alpha val="40000"/>
            </a:schemeClr>
          </a:glow>
        </a:effectLst>
      </dgm:spPr>
      <dgm:t>
        <a:bodyPr/>
        <a:lstStyle/>
        <a:p>
          <a:r>
            <a:rPr lang="en-US" sz="2800" b="1" dirty="0" smtClean="0">
              <a:solidFill>
                <a:schemeClr val="tx1"/>
              </a:solidFill>
            </a:rPr>
            <a:t>Wall Charts</a:t>
          </a:r>
          <a:endParaRPr lang="en-US" sz="2800" b="1" dirty="0">
            <a:solidFill>
              <a:schemeClr val="tx1"/>
            </a:solidFill>
          </a:endParaRPr>
        </a:p>
      </dgm:t>
    </dgm:pt>
    <dgm:pt modelId="{1772CFCA-3B9B-414B-B7DB-F8A9728572C5}" type="parTrans" cxnId="{C762A484-4A94-4192-B9AE-D17C5171AA12}">
      <dgm:prSet/>
      <dgm:spPr/>
      <dgm:t>
        <a:bodyPr/>
        <a:lstStyle/>
        <a:p>
          <a:endParaRPr lang="en-US"/>
        </a:p>
      </dgm:t>
    </dgm:pt>
    <dgm:pt modelId="{DE5C9445-DEC5-41B1-9F15-45EB9ADC9F00}" type="sibTrans" cxnId="{C762A484-4A94-4192-B9AE-D17C5171AA12}">
      <dgm:prSet/>
      <dgm:spPr/>
      <dgm:t>
        <a:bodyPr/>
        <a:lstStyle/>
        <a:p>
          <a:endParaRPr lang="en-US"/>
        </a:p>
      </dgm:t>
    </dgm:pt>
    <dgm:pt modelId="{4AAFAD2B-5C36-4B1A-A6F1-C37B64B4A29E}">
      <dgm:prSet phldrT="[Text]" custT="1">
        <dgm:style>
          <a:lnRef idx="2">
            <a:schemeClr val="dk1"/>
          </a:lnRef>
          <a:fillRef idx="1">
            <a:schemeClr val="lt1"/>
          </a:fillRef>
          <a:effectRef idx="0">
            <a:schemeClr val="dk1"/>
          </a:effectRef>
          <a:fontRef idx="minor">
            <a:schemeClr val="dk1"/>
          </a:fontRef>
        </dgm:style>
      </dgm:prSet>
      <dgm:spPr>
        <a:solidFill>
          <a:srgbClr val="FFC000"/>
        </a:solidFill>
        <a:effectLst>
          <a:glow rad="228600">
            <a:schemeClr val="accent2">
              <a:satMod val="175000"/>
              <a:alpha val="40000"/>
            </a:schemeClr>
          </a:glow>
        </a:effectLst>
      </dgm:spPr>
      <dgm:t>
        <a:bodyPr/>
        <a:lstStyle/>
        <a:p>
          <a:r>
            <a:rPr lang="en-US" sz="2800" b="1" dirty="0" smtClean="0"/>
            <a:t>Video Films</a:t>
          </a:r>
          <a:endParaRPr lang="en-US" sz="2800" b="1" dirty="0"/>
        </a:p>
      </dgm:t>
    </dgm:pt>
    <dgm:pt modelId="{F9998FD1-4A77-401F-9288-6DEB3BA9C03F}" type="parTrans" cxnId="{8F7C15C5-E7DE-4C49-B0AE-0B59F6529D8C}">
      <dgm:prSet/>
      <dgm:spPr/>
      <dgm:t>
        <a:bodyPr/>
        <a:lstStyle/>
        <a:p>
          <a:endParaRPr lang="en-US"/>
        </a:p>
      </dgm:t>
    </dgm:pt>
    <dgm:pt modelId="{33890383-26C6-4C77-8F91-B386C2322838}" type="sibTrans" cxnId="{8F7C15C5-E7DE-4C49-B0AE-0B59F6529D8C}">
      <dgm:prSet/>
      <dgm:spPr/>
      <dgm:t>
        <a:bodyPr/>
        <a:lstStyle/>
        <a:p>
          <a:endParaRPr lang="en-US"/>
        </a:p>
      </dgm:t>
    </dgm:pt>
    <dgm:pt modelId="{E46B71C4-104C-4D74-94D6-A12D7AC0B7B2}">
      <dgm:prSet phldrT="[Text]" custT="1">
        <dgm:style>
          <a:lnRef idx="2">
            <a:schemeClr val="dk1"/>
          </a:lnRef>
          <a:fillRef idx="1">
            <a:schemeClr val="lt1"/>
          </a:fillRef>
          <a:effectRef idx="0">
            <a:schemeClr val="dk1"/>
          </a:effectRef>
          <a:fontRef idx="minor">
            <a:schemeClr val="dk1"/>
          </a:fontRef>
        </dgm:style>
      </dgm:prSet>
      <dgm:spPr>
        <a:solidFill>
          <a:srgbClr val="FFC000"/>
        </a:solidFill>
        <a:effectLst>
          <a:glow rad="228600">
            <a:schemeClr val="accent2">
              <a:satMod val="175000"/>
              <a:alpha val="40000"/>
            </a:schemeClr>
          </a:glow>
        </a:effectLst>
      </dgm:spPr>
      <dgm:t>
        <a:bodyPr/>
        <a:lstStyle/>
        <a:p>
          <a:r>
            <a:rPr lang="en-US" sz="2800" b="1" dirty="0" smtClean="0"/>
            <a:t>Brief Reading Materials</a:t>
          </a:r>
          <a:endParaRPr lang="en-US" sz="2800" b="1" dirty="0"/>
        </a:p>
      </dgm:t>
    </dgm:pt>
    <dgm:pt modelId="{A37AC9A0-A860-4C93-8315-9CA1419B1C27}" type="parTrans" cxnId="{F3E4E1AC-C7A4-4110-B2B2-96D7D4EE285D}">
      <dgm:prSet/>
      <dgm:spPr/>
      <dgm:t>
        <a:bodyPr/>
        <a:lstStyle/>
        <a:p>
          <a:endParaRPr lang="en-US"/>
        </a:p>
      </dgm:t>
    </dgm:pt>
    <dgm:pt modelId="{BBF03AC4-BAF8-4B46-A3F4-D518CFE8307B}" type="sibTrans" cxnId="{F3E4E1AC-C7A4-4110-B2B2-96D7D4EE285D}">
      <dgm:prSet/>
      <dgm:spPr/>
      <dgm:t>
        <a:bodyPr/>
        <a:lstStyle/>
        <a:p>
          <a:endParaRPr lang="en-US"/>
        </a:p>
      </dgm:t>
    </dgm:pt>
    <dgm:pt modelId="{7F618E8F-2ECB-4461-B82F-E4325ACCFDAB}">
      <dgm:prSet phldrT="[Text]" custT="1">
        <dgm:style>
          <a:lnRef idx="2">
            <a:schemeClr val="dk1"/>
          </a:lnRef>
          <a:fillRef idx="1">
            <a:schemeClr val="lt1"/>
          </a:fillRef>
          <a:effectRef idx="0">
            <a:schemeClr val="dk1"/>
          </a:effectRef>
          <a:fontRef idx="minor">
            <a:schemeClr val="dk1"/>
          </a:fontRef>
        </dgm:style>
      </dgm:prSet>
      <dgm:spPr>
        <a:solidFill>
          <a:srgbClr val="FFC000"/>
        </a:solidFill>
        <a:effectLst>
          <a:glow rad="228600">
            <a:schemeClr val="accent2">
              <a:satMod val="175000"/>
              <a:alpha val="40000"/>
            </a:schemeClr>
          </a:glow>
        </a:effectLst>
      </dgm:spPr>
      <dgm:t>
        <a:bodyPr/>
        <a:lstStyle/>
        <a:p>
          <a:r>
            <a:rPr lang="en-US" sz="2800" b="1" dirty="0" smtClean="0"/>
            <a:t>Posters</a:t>
          </a:r>
          <a:endParaRPr lang="en-US" sz="2800" b="1" dirty="0"/>
        </a:p>
      </dgm:t>
    </dgm:pt>
    <dgm:pt modelId="{2F181CBE-7037-4938-9D44-3098818CB833}" type="parTrans" cxnId="{FF829CDB-ECA7-4F7A-892F-3E952118EF1D}">
      <dgm:prSet/>
      <dgm:spPr/>
      <dgm:t>
        <a:bodyPr/>
        <a:lstStyle/>
        <a:p>
          <a:endParaRPr lang="en-US"/>
        </a:p>
      </dgm:t>
    </dgm:pt>
    <dgm:pt modelId="{E4BA5E7E-44A2-4346-9BCC-6A04D36650EA}" type="sibTrans" cxnId="{FF829CDB-ECA7-4F7A-892F-3E952118EF1D}">
      <dgm:prSet/>
      <dgm:spPr/>
      <dgm:t>
        <a:bodyPr/>
        <a:lstStyle/>
        <a:p>
          <a:endParaRPr lang="en-US"/>
        </a:p>
      </dgm:t>
    </dgm:pt>
    <dgm:pt modelId="{2E12D566-65BA-46FE-8F43-4227C9DA1BAF}">
      <dgm:prSet phldrT="[Text]" custT="1">
        <dgm:style>
          <a:lnRef idx="2">
            <a:schemeClr val="dk1"/>
          </a:lnRef>
          <a:fillRef idx="1">
            <a:schemeClr val="lt1"/>
          </a:fillRef>
          <a:effectRef idx="0">
            <a:schemeClr val="dk1"/>
          </a:effectRef>
          <a:fontRef idx="minor">
            <a:schemeClr val="dk1"/>
          </a:fontRef>
        </dgm:style>
      </dgm:prSet>
      <dgm:spPr>
        <a:solidFill>
          <a:srgbClr val="FFC000"/>
        </a:solidFill>
        <a:effectLst>
          <a:glow rad="228600">
            <a:schemeClr val="accent2">
              <a:satMod val="175000"/>
              <a:alpha val="40000"/>
            </a:schemeClr>
          </a:glow>
        </a:effectLst>
      </dgm:spPr>
      <dgm:t>
        <a:bodyPr/>
        <a:lstStyle/>
        <a:p>
          <a:r>
            <a:rPr lang="en-US" sz="2800" b="1" dirty="0" smtClean="0"/>
            <a:t>Brochures/</a:t>
          </a:r>
        </a:p>
        <a:p>
          <a:r>
            <a:rPr lang="en-US" sz="2800" b="1" dirty="0" smtClean="0"/>
            <a:t>Leaflets</a:t>
          </a:r>
          <a:endParaRPr lang="en-US" sz="2800" b="1" dirty="0"/>
        </a:p>
      </dgm:t>
    </dgm:pt>
    <dgm:pt modelId="{FD4C2AE6-BCD8-4EF5-88C2-4AF764F706E3}" type="parTrans" cxnId="{6DE46D31-E52B-4F81-BC4F-4A76FA6D2CC5}">
      <dgm:prSet/>
      <dgm:spPr/>
      <dgm:t>
        <a:bodyPr/>
        <a:lstStyle/>
        <a:p>
          <a:endParaRPr lang="en-US"/>
        </a:p>
      </dgm:t>
    </dgm:pt>
    <dgm:pt modelId="{34E54B55-92FC-4E74-A975-164DB486BCB5}" type="sibTrans" cxnId="{6DE46D31-E52B-4F81-BC4F-4A76FA6D2CC5}">
      <dgm:prSet/>
      <dgm:spPr/>
      <dgm:t>
        <a:bodyPr/>
        <a:lstStyle/>
        <a:p>
          <a:endParaRPr lang="en-US"/>
        </a:p>
      </dgm:t>
    </dgm:pt>
    <dgm:pt modelId="{F4E72585-EA89-491B-84FB-CDF37D4382F8}">
      <dgm:prSet phldrT="[Text]" custT="1">
        <dgm:style>
          <a:lnRef idx="2">
            <a:schemeClr val="dk1"/>
          </a:lnRef>
          <a:fillRef idx="1">
            <a:schemeClr val="lt1"/>
          </a:fillRef>
          <a:effectRef idx="0">
            <a:schemeClr val="dk1"/>
          </a:effectRef>
          <a:fontRef idx="minor">
            <a:schemeClr val="dk1"/>
          </a:fontRef>
        </dgm:style>
      </dgm:prSet>
      <dgm:spPr>
        <a:solidFill>
          <a:srgbClr val="FFC000"/>
        </a:solidFill>
        <a:effectLst>
          <a:glow rad="228600">
            <a:schemeClr val="accent2">
              <a:satMod val="175000"/>
              <a:alpha val="40000"/>
            </a:schemeClr>
          </a:glow>
        </a:effectLst>
      </dgm:spPr>
      <dgm:t>
        <a:bodyPr/>
        <a:lstStyle/>
        <a:p>
          <a:r>
            <a:rPr lang="en-US" sz="2800" b="1" dirty="0" smtClean="0"/>
            <a:t>Flipbooks</a:t>
          </a:r>
          <a:endParaRPr lang="en-US" sz="2800" b="1" dirty="0"/>
        </a:p>
      </dgm:t>
    </dgm:pt>
    <dgm:pt modelId="{087BB437-3026-4421-8AC3-04C00BE0FB7D}" type="parTrans" cxnId="{DE86B895-AE4E-4B19-8884-9471851CEBC7}">
      <dgm:prSet/>
      <dgm:spPr/>
      <dgm:t>
        <a:bodyPr/>
        <a:lstStyle/>
        <a:p>
          <a:endParaRPr lang="en-US"/>
        </a:p>
      </dgm:t>
    </dgm:pt>
    <dgm:pt modelId="{5D081078-9097-425F-A1E1-2E4B8E31140D}" type="sibTrans" cxnId="{DE86B895-AE4E-4B19-8884-9471851CEBC7}">
      <dgm:prSet/>
      <dgm:spPr/>
      <dgm:t>
        <a:bodyPr/>
        <a:lstStyle/>
        <a:p>
          <a:endParaRPr lang="en-US"/>
        </a:p>
      </dgm:t>
    </dgm:pt>
    <dgm:pt modelId="{1D44E871-2873-417F-BAF1-73FF80F9DC49}">
      <dgm:prSet phldrT="[Text]" custT="1">
        <dgm:style>
          <a:lnRef idx="2">
            <a:schemeClr val="dk1"/>
          </a:lnRef>
          <a:fillRef idx="1">
            <a:schemeClr val="lt1"/>
          </a:fillRef>
          <a:effectRef idx="0">
            <a:schemeClr val="dk1"/>
          </a:effectRef>
          <a:fontRef idx="minor">
            <a:schemeClr val="dk1"/>
          </a:fontRef>
        </dgm:style>
      </dgm:prSet>
      <dgm:spPr>
        <a:solidFill>
          <a:srgbClr val="FFC000"/>
        </a:solidFill>
        <a:effectLst>
          <a:glow rad="228600">
            <a:schemeClr val="accent2">
              <a:satMod val="175000"/>
              <a:alpha val="40000"/>
            </a:schemeClr>
          </a:glow>
        </a:effectLst>
      </dgm:spPr>
      <dgm:t>
        <a:bodyPr/>
        <a:lstStyle/>
        <a:p>
          <a:r>
            <a:rPr lang="en-US" sz="2800" b="1" dirty="0" smtClean="0">
              <a:solidFill>
                <a:schemeClr val="tx1"/>
              </a:solidFill>
            </a:rPr>
            <a:t>3-D Displays</a:t>
          </a:r>
          <a:endParaRPr lang="en-US" sz="2800" b="1" dirty="0">
            <a:solidFill>
              <a:schemeClr val="tx1"/>
            </a:solidFill>
          </a:endParaRPr>
        </a:p>
      </dgm:t>
    </dgm:pt>
    <dgm:pt modelId="{D042BEBB-3BE5-4324-B2F3-DF554A725A98}" type="parTrans" cxnId="{0DA78999-0FB9-4E0D-8BC2-AF7A5F6C94E0}">
      <dgm:prSet/>
      <dgm:spPr/>
      <dgm:t>
        <a:bodyPr/>
        <a:lstStyle/>
        <a:p>
          <a:endParaRPr lang="en-US"/>
        </a:p>
      </dgm:t>
    </dgm:pt>
    <dgm:pt modelId="{511E95B3-7506-4472-9B6E-CB9C531DB418}" type="sibTrans" cxnId="{0DA78999-0FB9-4E0D-8BC2-AF7A5F6C94E0}">
      <dgm:prSet/>
      <dgm:spPr/>
      <dgm:t>
        <a:bodyPr/>
        <a:lstStyle/>
        <a:p>
          <a:endParaRPr lang="en-US"/>
        </a:p>
      </dgm:t>
    </dgm:pt>
    <dgm:pt modelId="{CC1FDC3F-4BEA-4999-94A9-669E88B272A9}">
      <dgm:prSet phldrT="[Text]" custT="1">
        <dgm:style>
          <a:lnRef idx="2">
            <a:schemeClr val="dk1"/>
          </a:lnRef>
          <a:fillRef idx="1">
            <a:schemeClr val="lt1"/>
          </a:fillRef>
          <a:effectRef idx="0">
            <a:schemeClr val="dk1"/>
          </a:effectRef>
          <a:fontRef idx="minor">
            <a:schemeClr val="dk1"/>
          </a:fontRef>
        </dgm:style>
      </dgm:prSet>
      <dgm:spPr>
        <a:solidFill>
          <a:srgbClr val="FFC000"/>
        </a:solidFill>
        <a:effectLst>
          <a:glow rad="228600">
            <a:schemeClr val="accent2">
              <a:satMod val="175000"/>
              <a:alpha val="40000"/>
            </a:schemeClr>
          </a:glow>
        </a:effectLst>
      </dgm:spPr>
      <dgm:t>
        <a:bodyPr/>
        <a:lstStyle/>
        <a:p>
          <a:r>
            <a:rPr lang="en-US" sz="2800" b="1" dirty="0" smtClean="0">
              <a:solidFill>
                <a:schemeClr val="tx1"/>
              </a:solidFill>
            </a:rPr>
            <a:t>Games</a:t>
          </a:r>
          <a:endParaRPr lang="en-US" sz="2800" b="1" dirty="0">
            <a:solidFill>
              <a:schemeClr val="tx1"/>
            </a:solidFill>
          </a:endParaRPr>
        </a:p>
      </dgm:t>
    </dgm:pt>
    <dgm:pt modelId="{909ED3D3-80D3-48C6-84A2-E5ED08390462}" type="parTrans" cxnId="{CCDDA91E-8F61-492A-B3F2-F2D91C6C0076}">
      <dgm:prSet/>
      <dgm:spPr/>
      <dgm:t>
        <a:bodyPr/>
        <a:lstStyle/>
        <a:p>
          <a:endParaRPr lang="en-US"/>
        </a:p>
      </dgm:t>
    </dgm:pt>
    <dgm:pt modelId="{D7D3DC3A-D672-42B7-9062-EEE542E873BE}" type="sibTrans" cxnId="{CCDDA91E-8F61-492A-B3F2-F2D91C6C0076}">
      <dgm:prSet/>
      <dgm:spPr/>
      <dgm:t>
        <a:bodyPr/>
        <a:lstStyle/>
        <a:p>
          <a:endParaRPr lang="en-US"/>
        </a:p>
      </dgm:t>
    </dgm:pt>
    <dgm:pt modelId="{744BA336-08CF-481B-BF1A-6A53B5C4FC99}" type="pres">
      <dgm:prSet presAssocID="{C44F2B33-9B39-4DB0-8604-091A03CD1A47}" presName="cycle" presStyleCnt="0">
        <dgm:presLayoutVars>
          <dgm:chMax val="1"/>
          <dgm:dir/>
          <dgm:animLvl val="ctr"/>
          <dgm:resizeHandles val="exact"/>
        </dgm:presLayoutVars>
      </dgm:prSet>
      <dgm:spPr/>
      <dgm:t>
        <a:bodyPr/>
        <a:lstStyle/>
        <a:p>
          <a:endParaRPr lang="en-US"/>
        </a:p>
      </dgm:t>
    </dgm:pt>
    <dgm:pt modelId="{0531FAC2-57C2-461A-84FF-4C32C8BE127F}" type="pres">
      <dgm:prSet presAssocID="{A6893889-5926-4D9A-98BE-A7C5EFDB7CFC}" presName="centerShape" presStyleLbl="node0" presStyleIdx="0" presStyleCnt="1" custScaleX="125409"/>
      <dgm:spPr>
        <a:prstGeom prst="cloud">
          <a:avLst/>
        </a:prstGeom>
      </dgm:spPr>
      <dgm:t>
        <a:bodyPr/>
        <a:lstStyle/>
        <a:p>
          <a:endParaRPr lang="en-US"/>
        </a:p>
      </dgm:t>
    </dgm:pt>
    <dgm:pt modelId="{2CA8197A-DB4A-49F2-B11B-1C6A3456B6C0}" type="pres">
      <dgm:prSet presAssocID="{1772CFCA-3B9B-414B-B7DB-F8A9728572C5}" presName="Name9" presStyleLbl="parChTrans1D2" presStyleIdx="0" presStyleCnt="8"/>
      <dgm:spPr/>
      <dgm:t>
        <a:bodyPr/>
        <a:lstStyle/>
        <a:p>
          <a:endParaRPr lang="en-US"/>
        </a:p>
      </dgm:t>
    </dgm:pt>
    <dgm:pt modelId="{C3C062B8-C507-4494-8AC2-311ED341498E}" type="pres">
      <dgm:prSet presAssocID="{1772CFCA-3B9B-414B-B7DB-F8A9728572C5}" presName="connTx" presStyleLbl="parChTrans1D2" presStyleIdx="0" presStyleCnt="8"/>
      <dgm:spPr/>
      <dgm:t>
        <a:bodyPr/>
        <a:lstStyle/>
        <a:p>
          <a:endParaRPr lang="en-US"/>
        </a:p>
      </dgm:t>
    </dgm:pt>
    <dgm:pt modelId="{5BA9B6D6-1968-45C5-8721-A0D2A67D6B07}" type="pres">
      <dgm:prSet presAssocID="{EAC82DD1-B068-4078-838E-D703AA0C1B8B}" presName="node" presStyleLbl="node1" presStyleIdx="0" presStyleCnt="8" custScaleX="117518" custScaleY="79743" custRadScaleRad="94296" custRadScaleInc="-7278">
        <dgm:presLayoutVars>
          <dgm:bulletEnabled val="1"/>
        </dgm:presLayoutVars>
      </dgm:prSet>
      <dgm:spPr>
        <a:prstGeom prst="cloud">
          <a:avLst/>
        </a:prstGeom>
      </dgm:spPr>
      <dgm:t>
        <a:bodyPr/>
        <a:lstStyle/>
        <a:p>
          <a:endParaRPr lang="en-US"/>
        </a:p>
      </dgm:t>
    </dgm:pt>
    <dgm:pt modelId="{22FC51C3-ADBA-4FD5-BCCE-31008310CE59}" type="pres">
      <dgm:prSet presAssocID="{F9998FD1-4A77-401F-9288-6DEB3BA9C03F}" presName="Name9" presStyleLbl="parChTrans1D2" presStyleIdx="1" presStyleCnt="8"/>
      <dgm:spPr/>
      <dgm:t>
        <a:bodyPr/>
        <a:lstStyle/>
        <a:p>
          <a:endParaRPr lang="en-US"/>
        </a:p>
      </dgm:t>
    </dgm:pt>
    <dgm:pt modelId="{17BAA61D-550E-4A09-8CE4-4B0328C91E13}" type="pres">
      <dgm:prSet presAssocID="{F9998FD1-4A77-401F-9288-6DEB3BA9C03F}" presName="connTx" presStyleLbl="parChTrans1D2" presStyleIdx="1" presStyleCnt="8"/>
      <dgm:spPr/>
      <dgm:t>
        <a:bodyPr/>
        <a:lstStyle/>
        <a:p>
          <a:endParaRPr lang="en-US"/>
        </a:p>
      </dgm:t>
    </dgm:pt>
    <dgm:pt modelId="{7558158A-E808-4DCE-B7D2-733EAA333BFA}" type="pres">
      <dgm:prSet presAssocID="{4AAFAD2B-5C36-4B1A-A6F1-C37B64B4A29E}" presName="node" presStyleLbl="node1" presStyleIdx="1" presStyleCnt="8" custScaleX="125409" custRadScaleRad="100410" custRadScaleInc="-2448">
        <dgm:presLayoutVars>
          <dgm:bulletEnabled val="1"/>
        </dgm:presLayoutVars>
      </dgm:prSet>
      <dgm:spPr>
        <a:prstGeom prst="cloud">
          <a:avLst/>
        </a:prstGeom>
      </dgm:spPr>
      <dgm:t>
        <a:bodyPr/>
        <a:lstStyle/>
        <a:p>
          <a:endParaRPr lang="en-US"/>
        </a:p>
      </dgm:t>
    </dgm:pt>
    <dgm:pt modelId="{4ECBD09B-D692-46F3-A064-CC5302CD2C1D}" type="pres">
      <dgm:prSet presAssocID="{A37AC9A0-A860-4C93-8315-9CA1419B1C27}" presName="Name9" presStyleLbl="parChTrans1D2" presStyleIdx="2" presStyleCnt="8"/>
      <dgm:spPr/>
      <dgm:t>
        <a:bodyPr/>
        <a:lstStyle/>
        <a:p>
          <a:endParaRPr lang="en-US"/>
        </a:p>
      </dgm:t>
    </dgm:pt>
    <dgm:pt modelId="{F9D1E5D2-D10E-42DA-AE29-C09EA59CE612}" type="pres">
      <dgm:prSet presAssocID="{A37AC9A0-A860-4C93-8315-9CA1419B1C27}" presName="connTx" presStyleLbl="parChTrans1D2" presStyleIdx="2" presStyleCnt="8"/>
      <dgm:spPr/>
      <dgm:t>
        <a:bodyPr/>
        <a:lstStyle/>
        <a:p>
          <a:endParaRPr lang="en-US"/>
        </a:p>
      </dgm:t>
    </dgm:pt>
    <dgm:pt modelId="{24760E39-60ED-4920-ADEA-7AE543810C99}" type="pres">
      <dgm:prSet presAssocID="{E46B71C4-104C-4D74-94D6-A12D7AC0B7B2}" presName="node" presStyleLbl="node1" presStyleIdx="2" presStyleCnt="8" custScaleX="171072" custScaleY="123624" custRadScaleRad="99394" custRadScaleInc="-2249">
        <dgm:presLayoutVars>
          <dgm:bulletEnabled val="1"/>
        </dgm:presLayoutVars>
      </dgm:prSet>
      <dgm:spPr>
        <a:prstGeom prst="cloud">
          <a:avLst/>
        </a:prstGeom>
      </dgm:spPr>
      <dgm:t>
        <a:bodyPr/>
        <a:lstStyle/>
        <a:p>
          <a:endParaRPr lang="en-US"/>
        </a:p>
      </dgm:t>
    </dgm:pt>
    <dgm:pt modelId="{61AED575-4CD3-488D-ACF9-82684B6B06D1}" type="pres">
      <dgm:prSet presAssocID="{2F181CBE-7037-4938-9D44-3098818CB833}" presName="Name9" presStyleLbl="parChTrans1D2" presStyleIdx="3" presStyleCnt="8"/>
      <dgm:spPr/>
      <dgm:t>
        <a:bodyPr/>
        <a:lstStyle/>
        <a:p>
          <a:endParaRPr lang="en-US"/>
        </a:p>
      </dgm:t>
    </dgm:pt>
    <dgm:pt modelId="{EF2DD539-7F5E-4EA1-8734-49BBEC858DFF}" type="pres">
      <dgm:prSet presAssocID="{2F181CBE-7037-4938-9D44-3098818CB833}" presName="connTx" presStyleLbl="parChTrans1D2" presStyleIdx="3" presStyleCnt="8"/>
      <dgm:spPr/>
      <dgm:t>
        <a:bodyPr/>
        <a:lstStyle/>
        <a:p>
          <a:endParaRPr lang="en-US"/>
        </a:p>
      </dgm:t>
    </dgm:pt>
    <dgm:pt modelId="{A65FE5B9-37FA-4C9C-9D91-7F688A159551}" type="pres">
      <dgm:prSet presAssocID="{7F618E8F-2ECB-4461-B82F-E4325ACCFDAB}" presName="node" presStyleLbl="node1" presStyleIdx="3" presStyleCnt="8" custScaleX="112545" custScaleY="82315" custRadScaleRad="108230" custRadScaleInc="-30976">
        <dgm:presLayoutVars>
          <dgm:bulletEnabled val="1"/>
        </dgm:presLayoutVars>
      </dgm:prSet>
      <dgm:spPr>
        <a:prstGeom prst="cloud">
          <a:avLst/>
        </a:prstGeom>
      </dgm:spPr>
      <dgm:t>
        <a:bodyPr/>
        <a:lstStyle/>
        <a:p>
          <a:endParaRPr lang="en-US"/>
        </a:p>
      </dgm:t>
    </dgm:pt>
    <dgm:pt modelId="{9FD0520B-EA7A-4E97-AD68-F8CDEB11F34C}" type="pres">
      <dgm:prSet presAssocID="{FD4C2AE6-BCD8-4EF5-88C2-4AF764F706E3}" presName="Name9" presStyleLbl="parChTrans1D2" presStyleIdx="4" presStyleCnt="8"/>
      <dgm:spPr/>
      <dgm:t>
        <a:bodyPr/>
        <a:lstStyle/>
        <a:p>
          <a:endParaRPr lang="en-US"/>
        </a:p>
      </dgm:t>
    </dgm:pt>
    <dgm:pt modelId="{A157DD75-C6DA-4E66-B3A7-69FD4FFBFDCD}" type="pres">
      <dgm:prSet presAssocID="{FD4C2AE6-BCD8-4EF5-88C2-4AF764F706E3}" presName="connTx" presStyleLbl="parChTrans1D2" presStyleIdx="4" presStyleCnt="8"/>
      <dgm:spPr/>
      <dgm:t>
        <a:bodyPr/>
        <a:lstStyle/>
        <a:p>
          <a:endParaRPr lang="en-US"/>
        </a:p>
      </dgm:t>
    </dgm:pt>
    <dgm:pt modelId="{7236AB59-B627-4B6E-A09E-97787434A134}" type="pres">
      <dgm:prSet presAssocID="{2E12D566-65BA-46FE-8F43-4227C9DA1BAF}" presName="node" presStyleLbl="node1" presStyleIdx="4" presStyleCnt="8" custScaleX="187340" custScaleY="93521" custRadScaleRad="100933" custRadScaleInc="22609">
        <dgm:presLayoutVars>
          <dgm:bulletEnabled val="1"/>
        </dgm:presLayoutVars>
      </dgm:prSet>
      <dgm:spPr>
        <a:prstGeom prst="cloud">
          <a:avLst/>
        </a:prstGeom>
      </dgm:spPr>
      <dgm:t>
        <a:bodyPr/>
        <a:lstStyle/>
        <a:p>
          <a:endParaRPr lang="en-US"/>
        </a:p>
      </dgm:t>
    </dgm:pt>
    <dgm:pt modelId="{63F42E74-6D91-4BB5-9AE8-58A0A94918C9}" type="pres">
      <dgm:prSet presAssocID="{087BB437-3026-4421-8AC3-04C00BE0FB7D}" presName="Name9" presStyleLbl="parChTrans1D2" presStyleIdx="5" presStyleCnt="8"/>
      <dgm:spPr/>
      <dgm:t>
        <a:bodyPr/>
        <a:lstStyle/>
        <a:p>
          <a:endParaRPr lang="en-US"/>
        </a:p>
      </dgm:t>
    </dgm:pt>
    <dgm:pt modelId="{9514FAFF-CAF0-4CE6-935D-9DED4D77B67A}" type="pres">
      <dgm:prSet presAssocID="{087BB437-3026-4421-8AC3-04C00BE0FB7D}" presName="connTx" presStyleLbl="parChTrans1D2" presStyleIdx="5" presStyleCnt="8"/>
      <dgm:spPr/>
      <dgm:t>
        <a:bodyPr/>
        <a:lstStyle/>
        <a:p>
          <a:endParaRPr lang="en-US"/>
        </a:p>
      </dgm:t>
    </dgm:pt>
    <dgm:pt modelId="{160B264F-03D0-4341-A092-5333C5A90CC7}" type="pres">
      <dgm:prSet presAssocID="{F4E72585-EA89-491B-84FB-CDF37D4382F8}" presName="node" presStyleLbl="node1" presStyleIdx="5" presStyleCnt="8" custScaleX="162024" custRadScaleRad="106856" custRadScaleInc="46105">
        <dgm:presLayoutVars>
          <dgm:bulletEnabled val="1"/>
        </dgm:presLayoutVars>
      </dgm:prSet>
      <dgm:spPr>
        <a:prstGeom prst="cloud">
          <a:avLst/>
        </a:prstGeom>
      </dgm:spPr>
      <dgm:t>
        <a:bodyPr/>
        <a:lstStyle/>
        <a:p>
          <a:endParaRPr lang="en-US"/>
        </a:p>
      </dgm:t>
    </dgm:pt>
    <dgm:pt modelId="{B9A50A4C-7734-4DE0-BECC-DF828705152C}" type="pres">
      <dgm:prSet presAssocID="{D042BEBB-3BE5-4324-B2F3-DF554A725A98}" presName="Name9" presStyleLbl="parChTrans1D2" presStyleIdx="6" presStyleCnt="8"/>
      <dgm:spPr/>
      <dgm:t>
        <a:bodyPr/>
        <a:lstStyle/>
        <a:p>
          <a:endParaRPr lang="en-US"/>
        </a:p>
      </dgm:t>
    </dgm:pt>
    <dgm:pt modelId="{6FBB296E-4590-4842-AA18-ED3B2D9A95D6}" type="pres">
      <dgm:prSet presAssocID="{D042BEBB-3BE5-4324-B2F3-DF554A725A98}" presName="connTx" presStyleLbl="parChTrans1D2" presStyleIdx="6" presStyleCnt="8"/>
      <dgm:spPr/>
      <dgm:t>
        <a:bodyPr/>
        <a:lstStyle/>
        <a:p>
          <a:endParaRPr lang="en-US"/>
        </a:p>
      </dgm:t>
    </dgm:pt>
    <dgm:pt modelId="{D97CCF5A-1AC9-4148-8A16-F8CDC7187548}" type="pres">
      <dgm:prSet presAssocID="{1D44E871-2873-417F-BAF1-73FF80F9DC49}" presName="node" presStyleLbl="node1" presStyleIdx="6" presStyleCnt="8" custScaleX="140823" custRadScaleRad="112074" custRadScaleInc="-2526">
        <dgm:presLayoutVars>
          <dgm:bulletEnabled val="1"/>
        </dgm:presLayoutVars>
      </dgm:prSet>
      <dgm:spPr>
        <a:prstGeom prst="cloud">
          <a:avLst/>
        </a:prstGeom>
      </dgm:spPr>
      <dgm:t>
        <a:bodyPr/>
        <a:lstStyle/>
        <a:p>
          <a:endParaRPr lang="en-US"/>
        </a:p>
      </dgm:t>
    </dgm:pt>
    <dgm:pt modelId="{B6E1FECA-111E-42FF-A4E0-F005678D7C71}" type="pres">
      <dgm:prSet presAssocID="{909ED3D3-80D3-48C6-84A2-E5ED08390462}" presName="Name9" presStyleLbl="parChTrans1D2" presStyleIdx="7" presStyleCnt="8"/>
      <dgm:spPr/>
      <dgm:t>
        <a:bodyPr/>
        <a:lstStyle/>
        <a:p>
          <a:endParaRPr lang="en-US"/>
        </a:p>
      </dgm:t>
    </dgm:pt>
    <dgm:pt modelId="{C9796331-4B2D-4ADA-AA60-7720F1D3B75D}" type="pres">
      <dgm:prSet presAssocID="{909ED3D3-80D3-48C6-84A2-E5ED08390462}" presName="connTx" presStyleLbl="parChTrans1D2" presStyleIdx="7" presStyleCnt="8"/>
      <dgm:spPr/>
      <dgm:t>
        <a:bodyPr/>
        <a:lstStyle/>
        <a:p>
          <a:endParaRPr lang="en-US"/>
        </a:p>
      </dgm:t>
    </dgm:pt>
    <dgm:pt modelId="{C4540B6D-5E91-46AA-B61A-AAAB7A45422D}" type="pres">
      <dgm:prSet presAssocID="{CC1FDC3F-4BEA-4999-94A9-669E88B272A9}" presName="node" presStyleLbl="node1" presStyleIdx="7" presStyleCnt="8" custScaleX="154704" custRadScaleRad="108373" custRadScaleInc="-37801">
        <dgm:presLayoutVars>
          <dgm:bulletEnabled val="1"/>
        </dgm:presLayoutVars>
      </dgm:prSet>
      <dgm:spPr>
        <a:prstGeom prst="cloud">
          <a:avLst/>
        </a:prstGeom>
      </dgm:spPr>
      <dgm:t>
        <a:bodyPr/>
        <a:lstStyle/>
        <a:p>
          <a:endParaRPr lang="en-US"/>
        </a:p>
      </dgm:t>
    </dgm:pt>
  </dgm:ptLst>
  <dgm:cxnLst>
    <dgm:cxn modelId="{A50CBF77-6869-471C-939A-444027B9810B}" type="presOf" srcId="{E46B71C4-104C-4D74-94D6-A12D7AC0B7B2}" destId="{24760E39-60ED-4920-ADEA-7AE543810C99}" srcOrd="0" destOrd="0" presId="urn:microsoft.com/office/officeart/2005/8/layout/radial1"/>
    <dgm:cxn modelId="{8E513F87-DB90-4D62-B76E-CA315C017F19}" type="presOf" srcId="{2F181CBE-7037-4938-9D44-3098818CB833}" destId="{61AED575-4CD3-488D-ACF9-82684B6B06D1}" srcOrd="0" destOrd="0" presId="urn:microsoft.com/office/officeart/2005/8/layout/radial1"/>
    <dgm:cxn modelId="{DE86B895-AE4E-4B19-8884-9471851CEBC7}" srcId="{A6893889-5926-4D9A-98BE-A7C5EFDB7CFC}" destId="{F4E72585-EA89-491B-84FB-CDF37D4382F8}" srcOrd="5" destOrd="0" parTransId="{087BB437-3026-4421-8AC3-04C00BE0FB7D}" sibTransId="{5D081078-9097-425F-A1E1-2E4B8E31140D}"/>
    <dgm:cxn modelId="{8DE71421-B069-446F-8DBE-3D35B5EBC477}" type="presOf" srcId="{909ED3D3-80D3-48C6-84A2-E5ED08390462}" destId="{B6E1FECA-111E-42FF-A4E0-F005678D7C71}" srcOrd="0" destOrd="0" presId="urn:microsoft.com/office/officeart/2005/8/layout/radial1"/>
    <dgm:cxn modelId="{F3E4E1AC-C7A4-4110-B2B2-96D7D4EE285D}" srcId="{A6893889-5926-4D9A-98BE-A7C5EFDB7CFC}" destId="{E46B71C4-104C-4D74-94D6-A12D7AC0B7B2}" srcOrd="2" destOrd="0" parTransId="{A37AC9A0-A860-4C93-8315-9CA1419B1C27}" sibTransId="{BBF03AC4-BAF8-4B46-A3F4-D518CFE8307B}"/>
    <dgm:cxn modelId="{33288684-BAEF-4B32-BC73-6CD50A65A47E}" type="presOf" srcId="{A6893889-5926-4D9A-98BE-A7C5EFDB7CFC}" destId="{0531FAC2-57C2-461A-84FF-4C32C8BE127F}" srcOrd="0" destOrd="0" presId="urn:microsoft.com/office/officeart/2005/8/layout/radial1"/>
    <dgm:cxn modelId="{CCDDA91E-8F61-492A-B3F2-F2D91C6C0076}" srcId="{A6893889-5926-4D9A-98BE-A7C5EFDB7CFC}" destId="{CC1FDC3F-4BEA-4999-94A9-669E88B272A9}" srcOrd="7" destOrd="0" parTransId="{909ED3D3-80D3-48C6-84A2-E5ED08390462}" sibTransId="{D7D3DC3A-D672-42B7-9062-EEE542E873BE}"/>
    <dgm:cxn modelId="{C3C77E98-0EF4-4FAD-8992-501B0CCF4A3B}" type="presOf" srcId="{087BB437-3026-4421-8AC3-04C00BE0FB7D}" destId="{63F42E74-6D91-4BB5-9AE8-58A0A94918C9}" srcOrd="0" destOrd="0" presId="urn:microsoft.com/office/officeart/2005/8/layout/radial1"/>
    <dgm:cxn modelId="{7F244D60-F625-48C6-94F5-B7F5E1642108}" type="presOf" srcId="{4AAFAD2B-5C36-4B1A-A6F1-C37B64B4A29E}" destId="{7558158A-E808-4DCE-B7D2-733EAA333BFA}" srcOrd="0" destOrd="0" presId="urn:microsoft.com/office/officeart/2005/8/layout/radial1"/>
    <dgm:cxn modelId="{6DE46D31-E52B-4F81-BC4F-4A76FA6D2CC5}" srcId="{A6893889-5926-4D9A-98BE-A7C5EFDB7CFC}" destId="{2E12D566-65BA-46FE-8F43-4227C9DA1BAF}" srcOrd="4" destOrd="0" parTransId="{FD4C2AE6-BCD8-4EF5-88C2-4AF764F706E3}" sibTransId="{34E54B55-92FC-4E74-A975-164DB486BCB5}"/>
    <dgm:cxn modelId="{FF829CDB-ECA7-4F7A-892F-3E952118EF1D}" srcId="{A6893889-5926-4D9A-98BE-A7C5EFDB7CFC}" destId="{7F618E8F-2ECB-4461-B82F-E4325ACCFDAB}" srcOrd="3" destOrd="0" parTransId="{2F181CBE-7037-4938-9D44-3098818CB833}" sibTransId="{E4BA5E7E-44A2-4346-9BCC-6A04D36650EA}"/>
    <dgm:cxn modelId="{9E7ADC6E-1A53-4085-80BD-BF67655D447D}" type="presOf" srcId="{909ED3D3-80D3-48C6-84A2-E5ED08390462}" destId="{C9796331-4B2D-4ADA-AA60-7720F1D3B75D}" srcOrd="1" destOrd="0" presId="urn:microsoft.com/office/officeart/2005/8/layout/radial1"/>
    <dgm:cxn modelId="{9E3BD93B-CA2A-443D-A0C6-993547A6E8C2}" type="presOf" srcId="{D042BEBB-3BE5-4324-B2F3-DF554A725A98}" destId="{6FBB296E-4590-4842-AA18-ED3B2D9A95D6}" srcOrd="1" destOrd="0" presId="urn:microsoft.com/office/officeart/2005/8/layout/radial1"/>
    <dgm:cxn modelId="{C762A484-4A94-4192-B9AE-D17C5171AA12}" srcId="{A6893889-5926-4D9A-98BE-A7C5EFDB7CFC}" destId="{EAC82DD1-B068-4078-838E-D703AA0C1B8B}" srcOrd="0" destOrd="0" parTransId="{1772CFCA-3B9B-414B-B7DB-F8A9728572C5}" sibTransId="{DE5C9445-DEC5-41B1-9F15-45EB9ADC9F00}"/>
    <dgm:cxn modelId="{775A96DB-FBA4-48CA-B25C-BE9EE7EC43CB}" type="presOf" srcId="{A37AC9A0-A860-4C93-8315-9CA1419B1C27}" destId="{F9D1E5D2-D10E-42DA-AE29-C09EA59CE612}" srcOrd="1" destOrd="0" presId="urn:microsoft.com/office/officeart/2005/8/layout/radial1"/>
    <dgm:cxn modelId="{D343D47B-51F7-4B89-A5F6-7E73350524A0}" type="presOf" srcId="{D042BEBB-3BE5-4324-B2F3-DF554A725A98}" destId="{B9A50A4C-7734-4DE0-BECC-DF828705152C}" srcOrd="0" destOrd="0" presId="urn:microsoft.com/office/officeart/2005/8/layout/radial1"/>
    <dgm:cxn modelId="{4819892E-C8D0-41F2-A426-E11664B524CE}" type="presOf" srcId="{2E12D566-65BA-46FE-8F43-4227C9DA1BAF}" destId="{7236AB59-B627-4B6E-A09E-97787434A134}" srcOrd="0" destOrd="0" presId="urn:microsoft.com/office/officeart/2005/8/layout/radial1"/>
    <dgm:cxn modelId="{62678485-CC6C-4639-BCA3-A00F17C13103}" type="presOf" srcId="{A37AC9A0-A860-4C93-8315-9CA1419B1C27}" destId="{4ECBD09B-D692-46F3-A064-CC5302CD2C1D}" srcOrd="0" destOrd="0" presId="urn:microsoft.com/office/officeart/2005/8/layout/radial1"/>
    <dgm:cxn modelId="{25B49314-87F2-4749-9BC6-ED7BA7DF48EC}" type="presOf" srcId="{EAC82DD1-B068-4078-838E-D703AA0C1B8B}" destId="{5BA9B6D6-1968-45C5-8721-A0D2A67D6B07}" srcOrd="0" destOrd="0" presId="urn:microsoft.com/office/officeart/2005/8/layout/radial1"/>
    <dgm:cxn modelId="{C664BCC5-3201-482A-92EE-EEEC635B12A5}" type="presOf" srcId="{087BB437-3026-4421-8AC3-04C00BE0FB7D}" destId="{9514FAFF-CAF0-4CE6-935D-9DED4D77B67A}" srcOrd="1" destOrd="0" presId="urn:microsoft.com/office/officeart/2005/8/layout/radial1"/>
    <dgm:cxn modelId="{4854333D-5254-420B-B522-833F5D78551D}" type="presOf" srcId="{1772CFCA-3B9B-414B-B7DB-F8A9728572C5}" destId="{C3C062B8-C507-4494-8AC2-311ED341498E}" srcOrd="1" destOrd="0" presId="urn:microsoft.com/office/officeart/2005/8/layout/radial1"/>
    <dgm:cxn modelId="{9FB3B000-BD79-4C6A-A466-26E1A399F133}" srcId="{C44F2B33-9B39-4DB0-8604-091A03CD1A47}" destId="{A6893889-5926-4D9A-98BE-A7C5EFDB7CFC}" srcOrd="0" destOrd="0" parTransId="{418841DF-A84A-4847-AA58-3640D656002D}" sibTransId="{8C4879C8-F075-4E22-BD7F-BCC35CDC7155}"/>
    <dgm:cxn modelId="{805EAC7B-EF96-4F2A-861F-493EA2F5AC0E}" type="presOf" srcId="{F9998FD1-4A77-401F-9288-6DEB3BA9C03F}" destId="{17BAA61D-550E-4A09-8CE4-4B0328C91E13}" srcOrd="1" destOrd="0" presId="urn:microsoft.com/office/officeart/2005/8/layout/radial1"/>
    <dgm:cxn modelId="{85E10C48-907A-4C50-85DC-2AD5F62AB475}" type="presOf" srcId="{7F618E8F-2ECB-4461-B82F-E4325ACCFDAB}" destId="{A65FE5B9-37FA-4C9C-9D91-7F688A159551}" srcOrd="0" destOrd="0" presId="urn:microsoft.com/office/officeart/2005/8/layout/radial1"/>
    <dgm:cxn modelId="{D4D1446E-198A-4E8E-8A7F-2880ACBD824F}" type="presOf" srcId="{C44F2B33-9B39-4DB0-8604-091A03CD1A47}" destId="{744BA336-08CF-481B-BF1A-6A53B5C4FC99}" srcOrd="0" destOrd="0" presId="urn:microsoft.com/office/officeart/2005/8/layout/radial1"/>
    <dgm:cxn modelId="{1A505117-30C4-42A8-9393-C6673AC6EECA}" type="presOf" srcId="{1772CFCA-3B9B-414B-B7DB-F8A9728572C5}" destId="{2CA8197A-DB4A-49F2-B11B-1C6A3456B6C0}" srcOrd="0" destOrd="0" presId="urn:microsoft.com/office/officeart/2005/8/layout/radial1"/>
    <dgm:cxn modelId="{6A350955-3BAD-438D-89B1-144A86D0F949}" type="presOf" srcId="{F9998FD1-4A77-401F-9288-6DEB3BA9C03F}" destId="{22FC51C3-ADBA-4FD5-BCCE-31008310CE59}" srcOrd="0" destOrd="0" presId="urn:microsoft.com/office/officeart/2005/8/layout/radial1"/>
    <dgm:cxn modelId="{C6F6B967-9F93-41CB-924B-103E795B0BB7}" type="presOf" srcId="{FD4C2AE6-BCD8-4EF5-88C2-4AF764F706E3}" destId="{A157DD75-C6DA-4E66-B3A7-69FD4FFBFDCD}" srcOrd="1" destOrd="0" presId="urn:microsoft.com/office/officeart/2005/8/layout/radial1"/>
    <dgm:cxn modelId="{B54FE41C-5D1D-422E-903E-F7DB5EF5FEB1}" type="presOf" srcId="{1D44E871-2873-417F-BAF1-73FF80F9DC49}" destId="{D97CCF5A-1AC9-4148-8A16-F8CDC7187548}" srcOrd="0" destOrd="0" presId="urn:microsoft.com/office/officeart/2005/8/layout/radial1"/>
    <dgm:cxn modelId="{147CBD0A-284D-43F9-9DB3-89810FD64ED3}" type="presOf" srcId="{F4E72585-EA89-491B-84FB-CDF37D4382F8}" destId="{160B264F-03D0-4341-A092-5333C5A90CC7}" srcOrd="0" destOrd="0" presId="urn:microsoft.com/office/officeart/2005/8/layout/radial1"/>
    <dgm:cxn modelId="{DF29E9D2-7620-4282-A7A6-90034C891B20}" type="presOf" srcId="{FD4C2AE6-BCD8-4EF5-88C2-4AF764F706E3}" destId="{9FD0520B-EA7A-4E97-AD68-F8CDEB11F34C}" srcOrd="0" destOrd="0" presId="urn:microsoft.com/office/officeart/2005/8/layout/radial1"/>
    <dgm:cxn modelId="{A8E55D47-05E7-4E09-B279-BBDC90B386A1}" type="presOf" srcId="{CC1FDC3F-4BEA-4999-94A9-669E88B272A9}" destId="{C4540B6D-5E91-46AA-B61A-AAAB7A45422D}" srcOrd="0" destOrd="0" presId="urn:microsoft.com/office/officeart/2005/8/layout/radial1"/>
    <dgm:cxn modelId="{0DA78999-0FB9-4E0D-8BC2-AF7A5F6C94E0}" srcId="{A6893889-5926-4D9A-98BE-A7C5EFDB7CFC}" destId="{1D44E871-2873-417F-BAF1-73FF80F9DC49}" srcOrd="6" destOrd="0" parTransId="{D042BEBB-3BE5-4324-B2F3-DF554A725A98}" sibTransId="{511E95B3-7506-4472-9B6E-CB9C531DB418}"/>
    <dgm:cxn modelId="{8F7C15C5-E7DE-4C49-B0AE-0B59F6529D8C}" srcId="{A6893889-5926-4D9A-98BE-A7C5EFDB7CFC}" destId="{4AAFAD2B-5C36-4B1A-A6F1-C37B64B4A29E}" srcOrd="1" destOrd="0" parTransId="{F9998FD1-4A77-401F-9288-6DEB3BA9C03F}" sibTransId="{33890383-26C6-4C77-8F91-B386C2322838}"/>
    <dgm:cxn modelId="{2BFB6E92-F6CA-471F-8195-90CDD16D6D27}" type="presOf" srcId="{2F181CBE-7037-4938-9D44-3098818CB833}" destId="{EF2DD539-7F5E-4EA1-8734-49BBEC858DFF}" srcOrd="1" destOrd="0" presId="urn:microsoft.com/office/officeart/2005/8/layout/radial1"/>
    <dgm:cxn modelId="{37C67BFA-6071-4B6C-A74A-E50CB28366E7}" type="presParOf" srcId="{744BA336-08CF-481B-BF1A-6A53B5C4FC99}" destId="{0531FAC2-57C2-461A-84FF-4C32C8BE127F}" srcOrd="0" destOrd="0" presId="urn:microsoft.com/office/officeart/2005/8/layout/radial1"/>
    <dgm:cxn modelId="{C4E7B29D-EB86-4A10-9B18-73536829FA03}" type="presParOf" srcId="{744BA336-08CF-481B-BF1A-6A53B5C4FC99}" destId="{2CA8197A-DB4A-49F2-B11B-1C6A3456B6C0}" srcOrd="1" destOrd="0" presId="urn:microsoft.com/office/officeart/2005/8/layout/radial1"/>
    <dgm:cxn modelId="{8EDC9F01-8DF1-44B8-96B4-D40C73C0367D}" type="presParOf" srcId="{2CA8197A-DB4A-49F2-B11B-1C6A3456B6C0}" destId="{C3C062B8-C507-4494-8AC2-311ED341498E}" srcOrd="0" destOrd="0" presId="urn:microsoft.com/office/officeart/2005/8/layout/radial1"/>
    <dgm:cxn modelId="{05D7D206-B5F1-497F-A18E-589C7D194C8D}" type="presParOf" srcId="{744BA336-08CF-481B-BF1A-6A53B5C4FC99}" destId="{5BA9B6D6-1968-45C5-8721-A0D2A67D6B07}" srcOrd="2" destOrd="0" presId="urn:microsoft.com/office/officeart/2005/8/layout/radial1"/>
    <dgm:cxn modelId="{7230605F-AB53-47C6-B369-E5B8F3E8FB25}" type="presParOf" srcId="{744BA336-08CF-481B-BF1A-6A53B5C4FC99}" destId="{22FC51C3-ADBA-4FD5-BCCE-31008310CE59}" srcOrd="3" destOrd="0" presId="urn:microsoft.com/office/officeart/2005/8/layout/radial1"/>
    <dgm:cxn modelId="{290AD18B-56A0-40B5-AD22-D95381384F64}" type="presParOf" srcId="{22FC51C3-ADBA-4FD5-BCCE-31008310CE59}" destId="{17BAA61D-550E-4A09-8CE4-4B0328C91E13}" srcOrd="0" destOrd="0" presId="urn:microsoft.com/office/officeart/2005/8/layout/radial1"/>
    <dgm:cxn modelId="{A391B4F5-03AA-45EF-B5F0-8EAB1996F00E}" type="presParOf" srcId="{744BA336-08CF-481B-BF1A-6A53B5C4FC99}" destId="{7558158A-E808-4DCE-B7D2-733EAA333BFA}" srcOrd="4" destOrd="0" presId="urn:microsoft.com/office/officeart/2005/8/layout/radial1"/>
    <dgm:cxn modelId="{8E72E617-AE73-4382-B612-FC4CF5CED45C}" type="presParOf" srcId="{744BA336-08CF-481B-BF1A-6A53B5C4FC99}" destId="{4ECBD09B-D692-46F3-A064-CC5302CD2C1D}" srcOrd="5" destOrd="0" presId="urn:microsoft.com/office/officeart/2005/8/layout/radial1"/>
    <dgm:cxn modelId="{41623CE4-4C38-46A0-A8CD-32827AD3789D}" type="presParOf" srcId="{4ECBD09B-D692-46F3-A064-CC5302CD2C1D}" destId="{F9D1E5D2-D10E-42DA-AE29-C09EA59CE612}" srcOrd="0" destOrd="0" presId="urn:microsoft.com/office/officeart/2005/8/layout/radial1"/>
    <dgm:cxn modelId="{6F8A9436-A443-4684-8DA0-A7AFCECDB85C}" type="presParOf" srcId="{744BA336-08CF-481B-BF1A-6A53B5C4FC99}" destId="{24760E39-60ED-4920-ADEA-7AE543810C99}" srcOrd="6" destOrd="0" presId="urn:microsoft.com/office/officeart/2005/8/layout/radial1"/>
    <dgm:cxn modelId="{CA703ADB-B8F6-4C07-8BB7-E46B704A16CB}" type="presParOf" srcId="{744BA336-08CF-481B-BF1A-6A53B5C4FC99}" destId="{61AED575-4CD3-488D-ACF9-82684B6B06D1}" srcOrd="7" destOrd="0" presId="urn:microsoft.com/office/officeart/2005/8/layout/radial1"/>
    <dgm:cxn modelId="{6CDCA714-BEC1-4DEF-B75D-EA5642070E99}" type="presParOf" srcId="{61AED575-4CD3-488D-ACF9-82684B6B06D1}" destId="{EF2DD539-7F5E-4EA1-8734-49BBEC858DFF}" srcOrd="0" destOrd="0" presId="urn:microsoft.com/office/officeart/2005/8/layout/radial1"/>
    <dgm:cxn modelId="{DADE3AA0-EBBF-4F2E-8FCF-B1EB7508FF21}" type="presParOf" srcId="{744BA336-08CF-481B-BF1A-6A53B5C4FC99}" destId="{A65FE5B9-37FA-4C9C-9D91-7F688A159551}" srcOrd="8" destOrd="0" presId="urn:microsoft.com/office/officeart/2005/8/layout/radial1"/>
    <dgm:cxn modelId="{47CA3563-EA27-447B-A646-B1F876A86F6C}" type="presParOf" srcId="{744BA336-08CF-481B-BF1A-6A53B5C4FC99}" destId="{9FD0520B-EA7A-4E97-AD68-F8CDEB11F34C}" srcOrd="9" destOrd="0" presId="urn:microsoft.com/office/officeart/2005/8/layout/radial1"/>
    <dgm:cxn modelId="{02FCACBA-F404-45D8-9E30-998CA45C467D}" type="presParOf" srcId="{9FD0520B-EA7A-4E97-AD68-F8CDEB11F34C}" destId="{A157DD75-C6DA-4E66-B3A7-69FD4FFBFDCD}" srcOrd="0" destOrd="0" presId="urn:microsoft.com/office/officeart/2005/8/layout/radial1"/>
    <dgm:cxn modelId="{EFCAD4D8-7BE0-4235-9A00-C541BF2D6C7F}" type="presParOf" srcId="{744BA336-08CF-481B-BF1A-6A53B5C4FC99}" destId="{7236AB59-B627-4B6E-A09E-97787434A134}" srcOrd="10" destOrd="0" presId="urn:microsoft.com/office/officeart/2005/8/layout/radial1"/>
    <dgm:cxn modelId="{C116BF58-162E-4625-9586-1BA7885F3E0A}" type="presParOf" srcId="{744BA336-08CF-481B-BF1A-6A53B5C4FC99}" destId="{63F42E74-6D91-4BB5-9AE8-58A0A94918C9}" srcOrd="11" destOrd="0" presId="urn:microsoft.com/office/officeart/2005/8/layout/radial1"/>
    <dgm:cxn modelId="{C9DCC76A-8DB6-4825-9CC9-B5071808E15F}" type="presParOf" srcId="{63F42E74-6D91-4BB5-9AE8-58A0A94918C9}" destId="{9514FAFF-CAF0-4CE6-935D-9DED4D77B67A}" srcOrd="0" destOrd="0" presId="urn:microsoft.com/office/officeart/2005/8/layout/radial1"/>
    <dgm:cxn modelId="{8FE48160-05E9-40FC-82CE-C08A3D1D7D9A}" type="presParOf" srcId="{744BA336-08CF-481B-BF1A-6A53B5C4FC99}" destId="{160B264F-03D0-4341-A092-5333C5A90CC7}" srcOrd="12" destOrd="0" presId="urn:microsoft.com/office/officeart/2005/8/layout/radial1"/>
    <dgm:cxn modelId="{BDCD80DD-F66F-4C16-8E30-80C5ADE6631D}" type="presParOf" srcId="{744BA336-08CF-481B-BF1A-6A53B5C4FC99}" destId="{B9A50A4C-7734-4DE0-BECC-DF828705152C}" srcOrd="13" destOrd="0" presId="urn:microsoft.com/office/officeart/2005/8/layout/radial1"/>
    <dgm:cxn modelId="{7A116D00-4870-4A4B-8093-F37A7A631284}" type="presParOf" srcId="{B9A50A4C-7734-4DE0-BECC-DF828705152C}" destId="{6FBB296E-4590-4842-AA18-ED3B2D9A95D6}" srcOrd="0" destOrd="0" presId="urn:microsoft.com/office/officeart/2005/8/layout/radial1"/>
    <dgm:cxn modelId="{9F324635-6B94-4979-ADFA-2DEA670E78E7}" type="presParOf" srcId="{744BA336-08CF-481B-BF1A-6A53B5C4FC99}" destId="{D97CCF5A-1AC9-4148-8A16-F8CDC7187548}" srcOrd="14" destOrd="0" presId="urn:microsoft.com/office/officeart/2005/8/layout/radial1"/>
    <dgm:cxn modelId="{4C8881A7-2368-4380-ACBC-54524D978030}" type="presParOf" srcId="{744BA336-08CF-481B-BF1A-6A53B5C4FC99}" destId="{B6E1FECA-111E-42FF-A4E0-F005678D7C71}" srcOrd="15" destOrd="0" presId="urn:microsoft.com/office/officeart/2005/8/layout/radial1"/>
    <dgm:cxn modelId="{9ADC4848-C6EB-4920-B1EB-809BFA84361A}" type="presParOf" srcId="{B6E1FECA-111E-42FF-A4E0-F005678D7C71}" destId="{C9796331-4B2D-4ADA-AA60-7720F1D3B75D}" srcOrd="0" destOrd="0" presId="urn:microsoft.com/office/officeart/2005/8/layout/radial1"/>
    <dgm:cxn modelId="{4D108927-E832-4BDC-B354-4E8EADD1A1D1}" type="presParOf" srcId="{744BA336-08CF-481B-BF1A-6A53B5C4FC99}" destId="{C4540B6D-5E91-46AA-B61A-AAAB7A45422D}" srcOrd="16" destOrd="0" presId="urn:microsoft.com/office/officeart/2005/8/layout/radial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073827-BC7E-4700-BF02-7E00A570EC55}" type="datetimeFigureOut">
              <a:rPr lang="en-US"/>
              <a:pPr>
                <a:defRPr/>
              </a:pPr>
              <a:t>9/7/2011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65C71637-5A49-487B-B997-948BDD0E814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Introduce the session to the participants. </a:t>
            </a:r>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7D45C5-4C9B-4D54-87A9-4F54B9C3E0B9}"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Ask the participants to read the list of advantages of using IEC for counsellors. Ask them to state at least one example of each advantage. </a:t>
            </a:r>
          </a:p>
          <a:p>
            <a:endParaRPr lang="en-US" smtClean="0"/>
          </a:p>
          <a:p>
            <a:r>
              <a:rPr lang="en-US" smtClean="0"/>
              <a:t>The advantages of using IEC for a counsellor are</a:t>
            </a:r>
          </a:p>
          <a:p>
            <a:pPr>
              <a:buFontTx/>
              <a:buChar char="•"/>
            </a:pPr>
            <a:r>
              <a:rPr lang="en-IN" smtClean="0"/>
              <a:t> It serves as a memory aid for the counsellor to ensure that all points get covered.</a:t>
            </a:r>
            <a:endParaRPr lang="en-US" smtClean="0"/>
          </a:p>
          <a:p>
            <a:pPr>
              <a:buFontTx/>
              <a:buChar char="•"/>
            </a:pPr>
            <a:r>
              <a:rPr lang="en-IN" smtClean="0"/>
              <a:t> Pictures are worth a thousand words. </a:t>
            </a:r>
            <a:endParaRPr lang="en-US" smtClean="0"/>
          </a:p>
          <a:p>
            <a:pPr>
              <a:buFontTx/>
              <a:buChar char="•"/>
            </a:pPr>
            <a:r>
              <a:rPr lang="en-IN" smtClean="0"/>
              <a:t> The client’s attention is attracted and sustained.</a:t>
            </a:r>
            <a:endParaRPr lang="en-US" smtClean="0"/>
          </a:p>
          <a:p>
            <a:pPr>
              <a:buFontTx/>
              <a:buChar char="•"/>
            </a:pPr>
            <a:r>
              <a:rPr lang="en-IN" smtClean="0"/>
              <a:t> It triggers discussion and helps bring up questions from clients</a:t>
            </a:r>
            <a:endParaRPr lang="en-US" smtClean="0"/>
          </a:p>
          <a:p>
            <a:pPr>
              <a:buFontTx/>
              <a:buChar char="•"/>
            </a:pPr>
            <a:r>
              <a:rPr lang="en-IN" smtClean="0"/>
              <a:t> Helps compare similarities and differences (e.g. ways in which HIV can and cannot be transmitted)</a:t>
            </a:r>
            <a:endParaRPr lang="en-US" smtClean="0"/>
          </a:p>
          <a:p>
            <a:pPr>
              <a:buFontTx/>
              <a:buChar char="•"/>
            </a:pPr>
            <a:r>
              <a:rPr lang="en-IN" smtClean="0"/>
              <a:t> It helps show stages or steps (e.g. using a condom)</a:t>
            </a:r>
            <a:endParaRPr lang="en-US" smtClean="0"/>
          </a:p>
          <a:p>
            <a:pPr>
              <a:buFontTx/>
              <a:buChar char="•"/>
            </a:pPr>
            <a:r>
              <a:rPr lang="en-IN" smtClean="0"/>
              <a:t> It helps show changes (e.g. spread of HIV in the human body)</a:t>
            </a:r>
            <a:endParaRPr lang="en-US" smtClean="0"/>
          </a:p>
          <a:p>
            <a:pPr>
              <a:buFontTx/>
              <a:buChar char="•"/>
            </a:pPr>
            <a:r>
              <a:rPr lang="en-IN" smtClean="0"/>
              <a:t> It helps show something that cannot be seen in real life (e.g., the virus)</a:t>
            </a:r>
            <a:endParaRPr lang="en-US" smtClean="0"/>
          </a:p>
          <a:p>
            <a:endParaRPr lang="en-US" smtClean="0"/>
          </a:p>
        </p:txBody>
      </p:sp>
      <p:sp>
        <p:nvSpPr>
          <p:cNvPr id="4" name="Slide Number Placeholder 3"/>
          <p:cNvSpPr>
            <a:spLocks noGrp="1"/>
          </p:cNvSpPr>
          <p:nvPr>
            <p:ph type="sldNum" sz="quarter" idx="5"/>
          </p:nvPr>
        </p:nvSpPr>
        <p:spPr/>
        <p:txBody>
          <a:bodyPr/>
          <a:lstStyle/>
          <a:p>
            <a:pPr>
              <a:defRPr/>
            </a:pPr>
            <a:fld id="{229DC7D4-7C0A-4BAD-860D-6A782AC9DDAE}"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7500" lnSpcReduction="20000"/>
          </a:bodyPr>
          <a:lstStyle/>
          <a:p>
            <a:pPr eaLnBrk="1" fontAlgn="auto" hangingPunct="1">
              <a:spcBef>
                <a:spcPts val="0"/>
              </a:spcBef>
              <a:spcAft>
                <a:spcPts val="0"/>
              </a:spcAft>
              <a:defRPr/>
            </a:pPr>
            <a:r>
              <a:rPr lang="en-US" sz="2200" dirty="0" smtClean="0"/>
              <a:t>Again ask the counsellors to read the list and give examples.</a:t>
            </a:r>
          </a:p>
          <a:p>
            <a:pPr eaLnBrk="1" fontAlgn="auto" hangingPunct="1">
              <a:spcBef>
                <a:spcPts val="0"/>
              </a:spcBef>
              <a:spcAft>
                <a:spcPts val="0"/>
              </a:spcAft>
              <a:defRPr/>
            </a:pPr>
            <a:endParaRPr lang="en-US" dirty="0" smtClean="0"/>
          </a:p>
          <a:p>
            <a:pPr marL="450850" lvl="3" algn="just" eaLnBrk="1" fontAlgn="auto" hangingPunct="1">
              <a:spcBef>
                <a:spcPts val="0"/>
              </a:spcBef>
              <a:spcAft>
                <a:spcPts val="0"/>
              </a:spcAft>
              <a:buFont typeface="Arial" pitchFamily="34" charset="0"/>
              <a:buChar char="•"/>
              <a:defRPr/>
            </a:pPr>
            <a:r>
              <a:rPr lang="en-US" sz="2200" dirty="0" smtClean="0"/>
              <a:t>IEC makes something small, big enough to be visible (e.g. HIV)</a:t>
            </a:r>
          </a:p>
          <a:p>
            <a:pPr marL="450850" lvl="3" algn="just" eaLnBrk="1" fontAlgn="auto" hangingPunct="1">
              <a:spcBef>
                <a:spcPts val="0"/>
              </a:spcBef>
              <a:spcAft>
                <a:spcPts val="0"/>
              </a:spcAft>
              <a:buFont typeface="Arial" pitchFamily="34" charset="0"/>
              <a:buChar char="•"/>
              <a:defRPr/>
            </a:pPr>
            <a:r>
              <a:rPr lang="en-US" sz="2200" dirty="0" smtClean="0"/>
              <a:t>It makes complicated concepts easy to understand (Structure of HIV)</a:t>
            </a:r>
          </a:p>
          <a:p>
            <a:pPr marL="450850" lvl="3" algn="just" eaLnBrk="1" fontAlgn="auto" hangingPunct="1">
              <a:spcBef>
                <a:spcPts val="0"/>
              </a:spcBef>
              <a:spcAft>
                <a:spcPts val="0"/>
              </a:spcAft>
              <a:buFont typeface="Arial" pitchFamily="34" charset="0"/>
              <a:buChar char="•"/>
              <a:defRPr/>
            </a:pPr>
            <a:r>
              <a:rPr lang="en-US" sz="2200" dirty="0" smtClean="0"/>
              <a:t>Pictorial depiction helps the client relate to things being discussed</a:t>
            </a:r>
          </a:p>
          <a:p>
            <a:pPr marL="450850" lvl="3" algn="just" eaLnBrk="1" fontAlgn="auto" hangingPunct="1">
              <a:spcBef>
                <a:spcPts val="0"/>
              </a:spcBef>
              <a:spcAft>
                <a:spcPts val="0"/>
              </a:spcAft>
              <a:buFont typeface="Arial" pitchFamily="34" charset="0"/>
              <a:buChar char="•"/>
              <a:defRPr/>
            </a:pPr>
            <a:r>
              <a:rPr lang="en-US" sz="2200" dirty="0" smtClean="0"/>
              <a:t>It helps clients who cannot read to understand things more easily: Less literate clients who are not used to technical discussions may be more comfortable.</a:t>
            </a:r>
          </a:p>
          <a:p>
            <a:pPr marL="450850" lvl="3" algn="just" eaLnBrk="1" fontAlgn="auto" hangingPunct="1">
              <a:spcBef>
                <a:spcPts val="0"/>
              </a:spcBef>
              <a:spcAft>
                <a:spcPts val="0"/>
              </a:spcAft>
              <a:buFont typeface="Arial" pitchFamily="34" charset="0"/>
              <a:buChar char="•"/>
              <a:defRPr/>
            </a:pPr>
            <a:r>
              <a:rPr lang="en-US" sz="2200" dirty="0" smtClean="0"/>
              <a:t>It helps clients retain information better and for longer</a:t>
            </a:r>
          </a:p>
          <a:p>
            <a:pPr marL="450850" lvl="3" algn="just" eaLnBrk="1" fontAlgn="auto" hangingPunct="1">
              <a:spcBef>
                <a:spcPts val="0"/>
              </a:spcBef>
              <a:spcAft>
                <a:spcPts val="0"/>
              </a:spcAft>
              <a:buFont typeface="Arial" pitchFamily="34" charset="0"/>
              <a:buChar char="•"/>
              <a:defRPr/>
            </a:pPr>
            <a:r>
              <a:rPr lang="en-US" sz="2200" dirty="0" smtClean="0"/>
              <a:t>It helps clients contextualize information being provided</a:t>
            </a:r>
          </a:p>
          <a:p>
            <a:pPr marL="450850" lvl="3" algn="just" eaLnBrk="1" fontAlgn="auto" hangingPunct="1">
              <a:spcBef>
                <a:spcPts val="0"/>
              </a:spcBef>
              <a:spcAft>
                <a:spcPts val="0"/>
              </a:spcAft>
              <a:buFont typeface="Arial" pitchFamily="34" charset="0"/>
              <a:buChar char="•"/>
              <a:defRPr/>
            </a:pPr>
            <a:r>
              <a:rPr lang="en-US" sz="2200" dirty="0" smtClean="0"/>
              <a:t>Sometimes the topics we discuss in our counselling are very sensitive and it is difficult for the client to maintain eye-contact. Having IEC materials in front of them helps them to avoid being embarrassed.</a:t>
            </a:r>
          </a:p>
          <a:p>
            <a:pPr>
              <a:defRPr/>
            </a:pPr>
            <a:endParaRPr lang="en-US" dirty="0"/>
          </a:p>
        </p:txBody>
      </p:sp>
      <p:sp>
        <p:nvSpPr>
          <p:cNvPr id="4" name="Slide Number Placeholder 3"/>
          <p:cNvSpPr>
            <a:spLocks noGrp="1"/>
          </p:cNvSpPr>
          <p:nvPr>
            <p:ph type="sldNum" sz="quarter" idx="5"/>
          </p:nvPr>
        </p:nvSpPr>
        <p:spPr/>
        <p:txBody>
          <a:bodyPr/>
          <a:lstStyle/>
          <a:p>
            <a:pPr>
              <a:defRPr/>
            </a:pPr>
            <a:fld id="{C5430287-77F5-4EF6-9BCD-1D401DEA8422}"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Here are the different types of IEC. We will discuss them in detail.</a:t>
            </a:r>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12C135E-B14F-418B-955A-CE71D15D3BDF}"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Trainer should facilitate role-plays on using IEC materials at the ICTC. Please refer to the Trainer’s Guide for details. </a:t>
            </a:r>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D54E7AC-D265-4DC7-A9DD-AE5E2783D049}"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Debrief the role-plays after each one using the questions given on the slide. </a:t>
            </a:r>
          </a:p>
        </p:txBody>
      </p:sp>
      <p:sp>
        <p:nvSpPr>
          <p:cNvPr id="4" name="Slide Number Placeholder 3"/>
          <p:cNvSpPr>
            <a:spLocks noGrp="1"/>
          </p:cNvSpPr>
          <p:nvPr>
            <p:ph type="sldNum" sz="quarter" idx="5"/>
          </p:nvPr>
        </p:nvSpPr>
        <p:spPr/>
        <p:txBody>
          <a:bodyPr/>
          <a:lstStyle/>
          <a:p>
            <a:pPr>
              <a:defRPr/>
            </a:pPr>
            <a:fld id="{48F2B8DA-690A-4F14-B94D-2CE1487F3720}"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eaLnBrk="1" fontAlgn="auto" hangingPunct="1">
              <a:spcBef>
                <a:spcPts val="0"/>
              </a:spcBef>
              <a:spcAft>
                <a:spcPts val="0"/>
              </a:spcAft>
              <a:defRPr/>
            </a:pPr>
            <a:r>
              <a:rPr lang="en-US" i="1" u="sng" dirty="0" smtClean="0"/>
              <a:t>FILMS </a:t>
            </a:r>
            <a:endParaRPr lang="en-US" dirty="0" smtClean="0"/>
          </a:p>
          <a:p>
            <a:pPr marL="228600" indent="-228600" eaLnBrk="1" fontAlgn="auto" hangingPunct="1">
              <a:spcBef>
                <a:spcPts val="0"/>
              </a:spcBef>
              <a:spcAft>
                <a:spcPts val="0"/>
              </a:spcAft>
              <a:buFont typeface="+mj-lt"/>
              <a:buAutoNum type="arabicPeriod"/>
              <a:defRPr/>
            </a:pPr>
            <a:r>
              <a:rPr lang="en-US" dirty="0" smtClean="0"/>
              <a:t>Play the film in advance to see if the film and the equipment you are using is working properly.</a:t>
            </a:r>
          </a:p>
          <a:p>
            <a:pPr marL="228600" indent="-228600" eaLnBrk="1" fontAlgn="auto" hangingPunct="1">
              <a:spcBef>
                <a:spcPts val="0"/>
              </a:spcBef>
              <a:spcAft>
                <a:spcPts val="0"/>
              </a:spcAft>
              <a:buFont typeface="+mj-lt"/>
              <a:buAutoNum type="arabicPeriod"/>
              <a:defRPr/>
            </a:pPr>
            <a:r>
              <a:rPr lang="en-US" dirty="0" smtClean="0"/>
              <a:t>Familiarize yourself with the contents of the film and prepare yourself for questions that might follow.</a:t>
            </a:r>
          </a:p>
          <a:p>
            <a:pPr marL="228600" indent="-228600" eaLnBrk="1" fontAlgn="auto" hangingPunct="1">
              <a:spcBef>
                <a:spcPts val="0"/>
              </a:spcBef>
              <a:spcAft>
                <a:spcPts val="0"/>
              </a:spcAft>
              <a:buFont typeface="+mj-lt"/>
              <a:buAutoNum type="arabicPeriod"/>
              <a:defRPr/>
            </a:pPr>
            <a:r>
              <a:rPr lang="en-US" dirty="0" smtClean="0"/>
              <a:t>Ensure that the clients are seated comfortably and everyone can clearly see and hear.</a:t>
            </a:r>
          </a:p>
          <a:p>
            <a:pPr marL="228600" indent="-228600" eaLnBrk="1" fontAlgn="auto" hangingPunct="1">
              <a:spcBef>
                <a:spcPts val="0"/>
              </a:spcBef>
              <a:spcAft>
                <a:spcPts val="0"/>
              </a:spcAft>
              <a:buFont typeface="+mj-lt"/>
              <a:buAutoNum type="arabicPeriod"/>
              <a:defRPr/>
            </a:pPr>
            <a:r>
              <a:rPr lang="en-US" dirty="0" smtClean="0"/>
              <a:t>Give a brief introduction to the film before playing it.</a:t>
            </a:r>
          </a:p>
          <a:p>
            <a:pPr marL="228600" indent="-228600" eaLnBrk="1" fontAlgn="auto" hangingPunct="1">
              <a:spcBef>
                <a:spcPts val="0"/>
              </a:spcBef>
              <a:spcAft>
                <a:spcPts val="0"/>
              </a:spcAft>
              <a:buFont typeface="+mj-lt"/>
              <a:buAutoNum type="arabicPeriod"/>
              <a:defRPr/>
            </a:pPr>
            <a:r>
              <a:rPr lang="en-US" dirty="0" smtClean="0"/>
              <a:t>Prepare a guide or questions for reflection to be used at the end of the film or when stopping at the relevant points. </a:t>
            </a:r>
          </a:p>
          <a:p>
            <a:pPr marL="228600" indent="-228600" eaLnBrk="1" fontAlgn="auto" hangingPunct="1">
              <a:spcBef>
                <a:spcPts val="0"/>
              </a:spcBef>
              <a:spcAft>
                <a:spcPts val="0"/>
              </a:spcAft>
              <a:buFont typeface="+mj-lt"/>
              <a:buAutoNum type="arabicPeriod"/>
              <a:defRPr/>
            </a:pPr>
            <a:r>
              <a:rPr lang="en-US" dirty="0" smtClean="0"/>
              <a:t>Stop at relevant points to generate discussions and also address queries that the clients may have. (If the film permits the same)</a:t>
            </a:r>
          </a:p>
          <a:p>
            <a:pPr marL="228600" indent="-228600" eaLnBrk="1" fontAlgn="auto" hangingPunct="1">
              <a:spcBef>
                <a:spcPts val="0"/>
              </a:spcBef>
              <a:spcAft>
                <a:spcPts val="0"/>
              </a:spcAft>
              <a:buFont typeface="+mj-lt"/>
              <a:buAutoNum type="arabicPeriod"/>
              <a:defRPr/>
            </a:pPr>
            <a:r>
              <a:rPr lang="en-US" dirty="0" smtClean="0"/>
              <a:t>Conduct a discussion after the film concludes. Start by asking simple questions about the film, e.g. what were the names of the characters, what was the story, what happens when someone does or says particular things in the film? (This will help us to understand whether clients have understood/ heard/ seen the film.) Try and relate it to their personal or real life experiences by asking reflective questions e.g. Does this happen in reality with people like us? What do we do then? What advice can we give the characters in the film? What did you learn from this story/film session/discussion” (This helps in knowing what client has learned and remembers as main messages)</a:t>
            </a:r>
          </a:p>
          <a:p>
            <a:pPr marL="228600" indent="-228600" eaLnBrk="1" fontAlgn="auto" hangingPunct="1">
              <a:spcBef>
                <a:spcPts val="0"/>
              </a:spcBef>
              <a:spcAft>
                <a:spcPts val="0"/>
              </a:spcAft>
              <a:buFont typeface="+mj-lt"/>
              <a:buAutoNum type="arabicPeriod"/>
              <a:defRPr/>
            </a:pPr>
            <a:r>
              <a:rPr lang="en-US" dirty="0" smtClean="0"/>
              <a:t>Reinforce and emphasize major </a:t>
            </a:r>
            <a:r>
              <a:rPr lang="en-US" dirty="0" err="1" smtClean="0"/>
              <a:t>learnings</a:t>
            </a:r>
            <a:r>
              <a:rPr lang="en-US" dirty="0" smtClean="0"/>
              <a:t> at the end</a:t>
            </a:r>
          </a:p>
          <a:p>
            <a:pPr marL="228600" indent="-228600" eaLnBrk="1" fontAlgn="auto" hangingPunct="1">
              <a:spcBef>
                <a:spcPts val="0"/>
              </a:spcBef>
              <a:spcAft>
                <a:spcPts val="0"/>
              </a:spcAft>
              <a:buFont typeface="+mj-lt"/>
              <a:buAutoNum type="arabicPeriod"/>
              <a:defRPr/>
            </a:pPr>
            <a:r>
              <a:rPr lang="en-US" dirty="0" smtClean="0"/>
              <a:t>In case you are playing the film/video in the waiting area, you need to take note of the following:</a:t>
            </a:r>
          </a:p>
          <a:p>
            <a:pPr marL="685800" lvl="1" indent="-228600" eaLnBrk="1" fontAlgn="auto" hangingPunct="1">
              <a:spcBef>
                <a:spcPts val="0"/>
              </a:spcBef>
              <a:spcAft>
                <a:spcPts val="0"/>
              </a:spcAft>
              <a:buFont typeface="+mj-lt"/>
              <a:buAutoNum type="alphaLcParenR"/>
              <a:defRPr/>
            </a:pPr>
            <a:r>
              <a:rPr lang="en-US" dirty="0" smtClean="0"/>
              <a:t>Ensure that the display screen is at a proper height and is comfortably visible to all.</a:t>
            </a:r>
          </a:p>
          <a:p>
            <a:pPr marL="685800" lvl="1" indent="-228600" eaLnBrk="1" fontAlgn="auto" hangingPunct="1">
              <a:spcBef>
                <a:spcPts val="0"/>
              </a:spcBef>
              <a:spcAft>
                <a:spcPts val="0"/>
              </a:spcAft>
              <a:buFont typeface="+mj-lt"/>
              <a:buAutoNum type="alphaLcParenR"/>
              <a:defRPr/>
            </a:pPr>
            <a:r>
              <a:rPr lang="en-US" dirty="0" smtClean="0"/>
              <a:t>Play the film in advance to see if the film and the equipment you are using are working properly.</a:t>
            </a:r>
          </a:p>
          <a:p>
            <a:pPr>
              <a:defRPr/>
            </a:pPr>
            <a:r>
              <a:rPr lang="en-IN" dirty="0" smtClean="0"/>
              <a:t>          c) Ensure that the film/ video is in a loop so that it keeps playing continuously. If unable to do this, check the video or DVD player periodically, and restart the film when it stops.</a:t>
            </a:r>
            <a:endParaRPr lang="en-US" dirty="0" smtClean="0"/>
          </a:p>
          <a:p>
            <a:pPr>
              <a:defRPr/>
            </a:pPr>
            <a:r>
              <a:rPr lang="en-IN" dirty="0" smtClean="0"/>
              <a:t>          d) Ensure that the volume is at an appropriate level, i.e. not too loud or too soft.</a:t>
            </a:r>
            <a:endParaRPr lang="en-US" dirty="0"/>
          </a:p>
        </p:txBody>
      </p:sp>
      <p:sp>
        <p:nvSpPr>
          <p:cNvPr id="47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313607-FABD-40E6-8354-62ED94A04021}" type="slidenum">
              <a:rPr lang="en-US" smtClean="0"/>
              <a:pPr fontAlgn="base">
                <a:spcBef>
                  <a:spcPct val="0"/>
                </a:spcBef>
                <a:spcAft>
                  <a:spcPct val="0"/>
                </a:spcAft>
                <a:defRPr/>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Here is a counsellor in Maharashtra using a flipbook</a:t>
            </a:r>
          </a:p>
          <a:p>
            <a:pPr eaLnBrk="1" fontAlgn="auto" hangingPunct="1">
              <a:spcBef>
                <a:spcPts val="0"/>
              </a:spcBef>
              <a:spcAft>
                <a:spcPts val="0"/>
              </a:spcAft>
              <a:defRPr/>
            </a:pPr>
            <a:endParaRPr lang="en-US" u="sng" dirty="0" smtClean="0"/>
          </a:p>
          <a:p>
            <a:pPr eaLnBrk="1" fontAlgn="auto" hangingPunct="1">
              <a:spcBef>
                <a:spcPts val="0"/>
              </a:spcBef>
              <a:spcAft>
                <a:spcPts val="0"/>
              </a:spcAft>
              <a:defRPr/>
            </a:pPr>
            <a:r>
              <a:rPr lang="en-US" u="sng" dirty="0" smtClean="0"/>
              <a:t>FLIP BOOKS / FLASH CARDS</a:t>
            </a:r>
            <a:endParaRPr lang="en-US" dirty="0" smtClean="0"/>
          </a:p>
          <a:p>
            <a:pPr marL="228600" indent="-228600" eaLnBrk="1" fontAlgn="auto" hangingPunct="1">
              <a:spcBef>
                <a:spcPts val="0"/>
              </a:spcBef>
              <a:spcAft>
                <a:spcPts val="0"/>
              </a:spcAft>
              <a:buFont typeface="+mj-lt"/>
              <a:buAutoNum type="arabicPeriod"/>
              <a:defRPr/>
            </a:pPr>
            <a:r>
              <a:rPr lang="en-US" dirty="0" smtClean="0"/>
              <a:t>An introduction needs to be given on the topic to be discussed.</a:t>
            </a:r>
          </a:p>
          <a:p>
            <a:pPr marL="228600" indent="-228600" eaLnBrk="1" fontAlgn="auto" hangingPunct="1">
              <a:spcBef>
                <a:spcPts val="0"/>
              </a:spcBef>
              <a:spcAft>
                <a:spcPts val="0"/>
              </a:spcAft>
              <a:buFont typeface="+mj-lt"/>
              <a:buAutoNum type="arabicPeriod"/>
              <a:defRPr/>
            </a:pPr>
            <a:r>
              <a:rPr lang="en-US" dirty="0" smtClean="0"/>
              <a:t>Familiarize yourself with the contents in advance so that you do not have to read the text, but can narrate the story/ theme in your own words. This will allow you to look at the client rather than down at the material while counselling.</a:t>
            </a:r>
          </a:p>
          <a:p>
            <a:pPr marL="228600" indent="-228600" eaLnBrk="1" fontAlgn="auto" hangingPunct="1">
              <a:spcBef>
                <a:spcPts val="0"/>
              </a:spcBef>
              <a:spcAft>
                <a:spcPts val="0"/>
              </a:spcAft>
              <a:buFont typeface="+mj-lt"/>
              <a:buAutoNum type="arabicPeriod"/>
              <a:defRPr/>
            </a:pPr>
            <a:r>
              <a:rPr lang="en-US" dirty="0" smtClean="0"/>
              <a:t>Introduce the characters (if there is a story) in the material to the participants and give a background to the story /theme.</a:t>
            </a:r>
          </a:p>
          <a:p>
            <a:pPr marL="228600" indent="-228600" eaLnBrk="1" fontAlgn="auto" hangingPunct="1">
              <a:spcBef>
                <a:spcPts val="0"/>
              </a:spcBef>
              <a:spcAft>
                <a:spcPts val="0"/>
              </a:spcAft>
              <a:buFont typeface="+mj-lt"/>
              <a:buAutoNum type="arabicPeriod"/>
              <a:defRPr/>
            </a:pPr>
            <a:r>
              <a:rPr lang="en-US" dirty="0" smtClean="0"/>
              <a:t>Use appropriate gestures/emotions while narrating to engage the client(s)</a:t>
            </a:r>
          </a:p>
          <a:p>
            <a:pPr marL="228600" indent="-228600" eaLnBrk="1" fontAlgn="auto" hangingPunct="1">
              <a:spcBef>
                <a:spcPts val="0"/>
              </a:spcBef>
              <a:spcAft>
                <a:spcPts val="0"/>
              </a:spcAft>
              <a:buFont typeface="+mj-lt"/>
              <a:buAutoNum type="arabicPeriod"/>
              <a:defRPr/>
            </a:pPr>
            <a:r>
              <a:rPr lang="en-US" dirty="0" smtClean="0"/>
              <a:t>Make eye contact with the client while counselling and observe their reactions.</a:t>
            </a:r>
          </a:p>
          <a:p>
            <a:pPr marL="228600" indent="-228600" eaLnBrk="1" fontAlgn="auto" hangingPunct="1">
              <a:spcBef>
                <a:spcPts val="0"/>
              </a:spcBef>
              <a:spcAft>
                <a:spcPts val="0"/>
              </a:spcAft>
              <a:buFont typeface="+mj-lt"/>
              <a:buAutoNum type="arabicPeriod"/>
              <a:defRPr/>
            </a:pPr>
            <a:r>
              <a:rPr lang="en-US" dirty="0" smtClean="0"/>
              <a:t>Observe the client’s reactions. If he or she looks confused / puzzled /blank, encourage questions</a:t>
            </a:r>
          </a:p>
          <a:p>
            <a:pPr marL="228600" indent="-228600" eaLnBrk="1" fontAlgn="auto" hangingPunct="1">
              <a:spcBef>
                <a:spcPts val="0"/>
              </a:spcBef>
              <a:spcAft>
                <a:spcPts val="0"/>
              </a:spcAft>
              <a:buFont typeface="+mj-lt"/>
              <a:buAutoNum type="arabicPeriod"/>
              <a:defRPr/>
            </a:pPr>
            <a:r>
              <a:rPr lang="en-US" dirty="0" smtClean="0"/>
              <a:t>Be seated with the client(s) at the same level and ensure that the flip chart is visible to all.*</a:t>
            </a:r>
          </a:p>
          <a:p>
            <a:pPr marL="228600" indent="-228600" eaLnBrk="1" fontAlgn="auto" hangingPunct="1">
              <a:spcBef>
                <a:spcPts val="0"/>
              </a:spcBef>
              <a:spcAft>
                <a:spcPts val="0"/>
              </a:spcAft>
              <a:buFont typeface="+mj-lt"/>
              <a:buAutoNum type="arabicPeriod"/>
              <a:defRPr/>
            </a:pPr>
            <a:r>
              <a:rPr lang="en-US" dirty="0" smtClean="0"/>
              <a:t>Slip one of your hands in between the leaves and use the other to point at characters.</a:t>
            </a:r>
          </a:p>
          <a:p>
            <a:pPr marL="228600" indent="-228600" eaLnBrk="1" fontAlgn="auto" hangingPunct="1">
              <a:spcBef>
                <a:spcPts val="0"/>
              </a:spcBef>
              <a:spcAft>
                <a:spcPts val="0"/>
              </a:spcAft>
              <a:buFont typeface="+mj-lt"/>
              <a:buAutoNum type="arabicPeriod"/>
              <a:defRPr/>
            </a:pPr>
            <a:r>
              <a:rPr lang="en-US" dirty="0" smtClean="0"/>
              <a:t>Ensure that the flip chart does not touch your lap. Keep rotating it in all directions so that everyone gets a good view of the visuals*.</a:t>
            </a:r>
          </a:p>
          <a:p>
            <a:pPr marL="228600" indent="-228600" eaLnBrk="1" fontAlgn="auto" hangingPunct="1">
              <a:spcBef>
                <a:spcPts val="0"/>
              </a:spcBef>
              <a:spcAft>
                <a:spcPts val="0"/>
              </a:spcAft>
              <a:buFont typeface="+mj-lt"/>
              <a:buAutoNum type="arabicPeriod"/>
              <a:defRPr/>
            </a:pPr>
            <a:r>
              <a:rPr lang="en-US" dirty="0" smtClean="0"/>
              <a:t>Stop in between and encourage/ ask questions. Relate it to the client’s experiences.</a:t>
            </a:r>
          </a:p>
          <a:p>
            <a:pPr marL="228600" indent="-228600" eaLnBrk="1" fontAlgn="auto" hangingPunct="1">
              <a:spcBef>
                <a:spcPts val="0"/>
              </a:spcBef>
              <a:spcAft>
                <a:spcPts val="0"/>
              </a:spcAft>
              <a:buFont typeface="+mj-lt"/>
              <a:buAutoNum type="arabicPeriod"/>
              <a:defRPr/>
            </a:pPr>
            <a:r>
              <a:rPr lang="en-US" dirty="0" smtClean="0"/>
              <a:t>Ask the client,” What did you learn from this story/session/ Discussion” (This helps in knowing what the client has learned and remembers as main messages)</a:t>
            </a:r>
          </a:p>
          <a:p>
            <a:pPr marL="228600" indent="-228600" eaLnBrk="1" fontAlgn="auto" hangingPunct="1">
              <a:spcBef>
                <a:spcPts val="0"/>
              </a:spcBef>
              <a:spcAft>
                <a:spcPts val="0"/>
              </a:spcAft>
              <a:buFont typeface="+mj-lt"/>
              <a:buAutoNum type="arabicPeriod"/>
              <a:defRPr/>
            </a:pPr>
            <a:r>
              <a:rPr lang="en-US" dirty="0" smtClean="0"/>
              <a:t>Reinforce and emphasize major </a:t>
            </a:r>
            <a:r>
              <a:rPr lang="en-US" dirty="0" err="1" smtClean="0"/>
              <a:t>learnings</a:t>
            </a:r>
            <a:r>
              <a:rPr lang="en-US" dirty="0" smtClean="0"/>
              <a:t>  </a:t>
            </a:r>
          </a:p>
          <a:p>
            <a:pPr marL="228600" indent="-228600" eaLnBrk="1" fontAlgn="auto" hangingPunct="1">
              <a:spcBef>
                <a:spcPts val="0"/>
              </a:spcBef>
              <a:spcAft>
                <a:spcPts val="0"/>
              </a:spcAft>
              <a:buFont typeface="+mj-lt"/>
              <a:buAutoNum type="arabicPeriod"/>
              <a:defRPr/>
            </a:pPr>
            <a:r>
              <a:rPr lang="en-US" dirty="0" smtClean="0"/>
              <a:t>Ask the client if they have any questions about the issues addressed in the flipbook</a:t>
            </a:r>
            <a:endParaRPr lang="en-US" dirty="0"/>
          </a:p>
        </p:txBody>
      </p:sp>
      <p:sp>
        <p:nvSpPr>
          <p:cNvPr id="419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E922C4-D1DA-47C2-B27D-47817F02851E}"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u="sng" dirty="0" smtClean="0"/>
              <a:t>WALL CHARTS</a:t>
            </a:r>
            <a:endParaRPr lang="en-US" dirty="0" smtClean="0"/>
          </a:p>
          <a:p>
            <a:pPr marL="228600" indent="-228600" eaLnBrk="1" fontAlgn="auto" hangingPunct="1">
              <a:spcBef>
                <a:spcPts val="0"/>
              </a:spcBef>
              <a:spcAft>
                <a:spcPts val="0"/>
              </a:spcAft>
              <a:buFont typeface="+mj-lt"/>
              <a:buAutoNum type="arabicPeriod"/>
              <a:defRPr/>
            </a:pPr>
            <a:r>
              <a:rPr lang="en-US" dirty="0" smtClean="0"/>
              <a:t>Hang the chart in such a way that it can be seen by all. Ask people towards the back if things are visible to them.*</a:t>
            </a:r>
          </a:p>
          <a:p>
            <a:pPr marL="228600" indent="-228600" eaLnBrk="1" fontAlgn="auto" hangingPunct="1">
              <a:spcBef>
                <a:spcPts val="0"/>
              </a:spcBef>
              <a:spcAft>
                <a:spcPts val="0"/>
              </a:spcAft>
              <a:buFont typeface="+mj-lt"/>
              <a:buAutoNum type="arabicPeriod"/>
              <a:defRPr/>
            </a:pPr>
            <a:r>
              <a:rPr lang="en-US" dirty="0" smtClean="0"/>
              <a:t>An introduction needs to be given on the topic to be discussed</a:t>
            </a:r>
          </a:p>
          <a:p>
            <a:pPr marL="228600" indent="-228600" eaLnBrk="1" fontAlgn="auto" hangingPunct="1">
              <a:spcBef>
                <a:spcPts val="0"/>
              </a:spcBef>
              <a:spcAft>
                <a:spcPts val="0"/>
              </a:spcAft>
              <a:buFont typeface="+mj-lt"/>
              <a:buAutoNum type="arabicPeriod"/>
              <a:defRPr/>
            </a:pPr>
            <a:r>
              <a:rPr lang="en-US" dirty="0" smtClean="0"/>
              <a:t>Start by asking the client, “what do you see in this chart?” (This helps in knowing what the client already knows, or his/her perceptions and build on what the client already knows or understands from the visual). Then the counselor can highlight the theme.</a:t>
            </a:r>
          </a:p>
          <a:p>
            <a:pPr marL="228600" indent="-228600" eaLnBrk="1" fontAlgn="auto" hangingPunct="1">
              <a:spcBef>
                <a:spcPts val="0"/>
              </a:spcBef>
              <a:spcAft>
                <a:spcPts val="0"/>
              </a:spcAft>
              <a:buFont typeface="+mj-lt"/>
              <a:buAutoNum type="arabicPeriod"/>
              <a:defRPr/>
            </a:pPr>
            <a:r>
              <a:rPr lang="en-US" dirty="0" smtClean="0"/>
              <a:t>Each chart has a central theme. That needs to be highlighted</a:t>
            </a:r>
          </a:p>
          <a:p>
            <a:pPr marL="228600" indent="-228600" eaLnBrk="1" fontAlgn="auto" hangingPunct="1">
              <a:spcBef>
                <a:spcPts val="0"/>
              </a:spcBef>
              <a:spcAft>
                <a:spcPts val="0"/>
              </a:spcAft>
              <a:buFont typeface="+mj-lt"/>
              <a:buAutoNum type="arabicPeriod"/>
              <a:defRPr/>
            </a:pPr>
            <a:r>
              <a:rPr lang="en-US" dirty="0" smtClean="0"/>
              <a:t>Follow the sequence of pictures/ themes given. </a:t>
            </a:r>
          </a:p>
          <a:p>
            <a:pPr marL="228600" indent="-228600" eaLnBrk="1" fontAlgn="auto" hangingPunct="1">
              <a:spcBef>
                <a:spcPts val="0"/>
              </a:spcBef>
              <a:spcAft>
                <a:spcPts val="0"/>
              </a:spcAft>
              <a:buFont typeface="+mj-lt"/>
              <a:buAutoNum type="arabicPeriod"/>
              <a:defRPr/>
            </a:pPr>
            <a:r>
              <a:rPr lang="en-US" dirty="0" smtClean="0"/>
              <a:t>Make sure you are standing in such a way that your body is not covering the chart.*</a:t>
            </a:r>
          </a:p>
          <a:p>
            <a:pPr marL="228600" indent="-228600" eaLnBrk="1" fontAlgn="auto" hangingPunct="1">
              <a:spcBef>
                <a:spcPts val="0"/>
              </a:spcBef>
              <a:spcAft>
                <a:spcPts val="0"/>
              </a:spcAft>
              <a:buFont typeface="+mj-lt"/>
              <a:buAutoNum type="arabicPeriod"/>
              <a:defRPr/>
            </a:pPr>
            <a:r>
              <a:rPr lang="en-US" dirty="0" smtClean="0"/>
              <a:t>Use a stick or a pointer to point at relevant pictures/ themes.</a:t>
            </a:r>
          </a:p>
          <a:p>
            <a:pPr marL="228600" indent="-228600" eaLnBrk="1" fontAlgn="auto" hangingPunct="1">
              <a:spcBef>
                <a:spcPts val="0"/>
              </a:spcBef>
              <a:spcAft>
                <a:spcPts val="0"/>
              </a:spcAft>
              <a:buFont typeface="+mj-lt"/>
              <a:buAutoNum type="arabicPeriod"/>
              <a:defRPr/>
            </a:pPr>
            <a:r>
              <a:rPr lang="en-US" dirty="0" smtClean="0"/>
              <a:t>Encourage questions.</a:t>
            </a:r>
          </a:p>
          <a:p>
            <a:pPr marL="228600" indent="-228600" eaLnBrk="1" fontAlgn="auto" hangingPunct="1">
              <a:spcBef>
                <a:spcPts val="0"/>
              </a:spcBef>
              <a:spcAft>
                <a:spcPts val="0"/>
              </a:spcAft>
              <a:buFont typeface="+mj-lt"/>
              <a:buAutoNum type="arabicPeriod"/>
              <a:defRPr/>
            </a:pPr>
            <a:r>
              <a:rPr lang="en-US" dirty="0" smtClean="0"/>
              <a:t>Make eye contact with the client(s) while counselling and observe their reactions.</a:t>
            </a:r>
          </a:p>
          <a:p>
            <a:pPr marL="228600" indent="-228600" eaLnBrk="1" fontAlgn="auto" hangingPunct="1">
              <a:spcBef>
                <a:spcPts val="0"/>
              </a:spcBef>
              <a:spcAft>
                <a:spcPts val="0"/>
              </a:spcAft>
              <a:buFont typeface="+mj-lt"/>
              <a:buAutoNum type="arabicPeriod"/>
              <a:defRPr/>
            </a:pPr>
            <a:r>
              <a:rPr lang="en-US" dirty="0" smtClean="0"/>
              <a:t>Observe the client’s reactions. If he or she looks confused/ puzzled/ blank, encourage questions.</a:t>
            </a:r>
          </a:p>
          <a:p>
            <a:pPr marL="228600" indent="-228600" eaLnBrk="1" fontAlgn="auto" hangingPunct="1">
              <a:spcBef>
                <a:spcPts val="0"/>
              </a:spcBef>
              <a:spcAft>
                <a:spcPts val="0"/>
              </a:spcAft>
              <a:buFont typeface="+mj-lt"/>
              <a:buAutoNum type="arabicPeriod"/>
              <a:defRPr/>
            </a:pPr>
            <a:r>
              <a:rPr lang="en-US" dirty="0" smtClean="0"/>
              <a:t>Ask the client, “What did you learn from this poster/session/discussion?” (This helps in knowing what the client has learned and remembers as the main messages)</a:t>
            </a:r>
          </a:p>
          <a:p>
            <a:pPr marL="228600" indent="-228600" eaLnBrk="1" fontAlgn="auto" hangingPunct="1">
              <a:spcBef>
                <a:spcPts val="0"/>
              </a:spcBef>
              <a:spcAft>
                <a:spcPts val="0"/>
              </a:spcAft>
              <a:buFont typeface="+mj-lt"/>
              <a:buAutoNum type="arabicPeriod"/>
              <a:defRPr/>
            </a:pPr>
            <a:r>
              <a:rPr lang="en-US" dirty="0" smtClean="0"/>
              <a:t>Reinforce and emphasize major </a:t>
            </a:r>
            <a:r>
              <a:rPr lang="en-US" dirty="0" err="1" smtClean="0"/>
              <a:t>learnings</a:t>
            </a:r>
            <a:r>
              <a:rPr lang="en-US" dirty="0" smtClean="0"/>
              <a:t>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The two pictures here are from the field. The one on the right shows a counsellor from Arunachal Pradesh who has prepared a display on the kinds of pharmaceutical drugs that clients abuse. It helps the person to easily indicate what they might use. The chart on the left is a nutrition display prepared by a counsellor from Maharashtra showing local pulses that clients can use.</a:t>
            </a:r>
            <a:endParaRPr lang="en-US" dirty="0"/>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A28565-2600-4581-B44F-3B2A2D844919}" type="slidenum">
              <a:rPr lang="en-US" smtClean="0"/>
              <a:pPr fontAlgn="base">
                <a:spcBef>
                  <a:spcPct val="0"/>
                </a:spcBef>
                <a:spcAft>
                  <a:spcPct val="0"/>
                </a:spcAft>
                <a:defRPr/>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Here are some posters. Note how the message is a very positive one. Look at the fact that the partner’s hands on the pregnant woman’s abdomen forms a heart. When counsellors can choose posters to display, they should be positive ones.</a:t>
            </a:r>
          </a:p>
          <a:p>
            <a:pPr eaLnBrk="1" fontAlgn="auto" hangingPunct="1">
              <a:spcBef>
                <a:spcPts val="0"/>
              </a:spcBef>
              <a:spcAft>
                <a:spcPts val="0"/>
              </a:spcAft>
              <a:defRPr/>
            </a:pPr>
            <a:endParaRPr lang="en-US" u="sng" dirty="0" smtClean="0"/>
          </a:p>
          <a:p>
            <a:pPr eaLnBrk="1" fontAlgn="auto" hangingPunct="1">
              <a:spcBef>
                <a:spcPts val="0"/>
              </a:spcBef>
              <a:spcAft>
                <a:spcPts val="0"/>
              </a:spcAft>
              <a:defRPr/>
            </a:pPr>
            <a:r>
              <a:rPr lang="en-US" u="sng" dirty="0" smtClean="0"/>
              <a:t>POSTERS</a:t>
            </a:r>
            <a:endParaRPr lang="en-US" dirty="0" smtClean="0"/>
          </a:p>
          <a:p>
            <a:pPr marL="228600" indent="-228600" eaLnBrk="1" fontAlgn="auto" hangingPunct="1">
              <a:spcBef>
                <a:spcPts val="0"/>
              </a:spcBef>
              <a:spcAft>
                <a:spcPts val="0"/>
              </a:spcAft>
              <a:buFont typeface="+mj-lt"/>
              <a:buAutoNum type="arabicPeriod"/>
              <a:defRPr/>
            </a:pPr>
            <a:r>
              <a:rPr lang="en-US" dirty="0" smtClean="0"/>
              <a:t>Posters are more commonly used for general viewing, but can also be used during counselling sessions to stress upon the relevance / importance of the topic being discussed.</a:t>
            </a:r>
          </a:p>
          <a:p>
            <a:pPr marL="228600" indent="-228600" eaLnBrk="1" fontAlgn="auto" hangingPunct="1">
              <a:spcBef>
                <a:spcPts val="0"/>
              </a:spcBef>
              <a:spcAft>
                <a:spcPts val="0"/>
              </a:spcAft>
              <a:buFont typeface="+mj-lt"/>
              <a:buAutoNum type="arabicPeriod"/>
              <a:defRPr/>
            </a:pPr>
            <a:r>
              <a:rPr lang="en-US" dirty="0" smtClean="0"/>
              <a:t>It is best to usually put up posters in sequence (if any) such as Risk Behavior, Modes of transmission, Myths and Misconceptions, Counselling and Testing, ART, Living with HIV, etc. </a:t>
            </a:r>
          </a:p>
          <a:p>
            <a:pPr marL="228600" indent="-228600" eaLnBrk="1" fontAlgn="auto" hangingPunct="1">
              <a:spcBef>
                <a:spcPts val="0"/>
              </a:spcBef>
              <a:spcAft>
                <a:spcPts val="0"/>
              </a:spcAft>
              <a:buFont typeface="+mj-lt"/>
              <a:buAutoNum type="arabicPeriod"/>
              <a:defRPr/>
            </a:pPr>
            <a:r>
              <a:rPr lang="en-US" dirty="0" smtClean="0"/>
              <a:t>Posters should be put up at eye level so that people do not have to strain to see them.</a:t>
            </a:r>
          </a:p>
          <a:p>
            <a:pPr marL="228600" indent="-228600" eaLnBrk="1" fontAlgn="auto" hangingPunct="1">
              <a:spcBef>
                <a:spcPts val="0"/>
              </a:spcBef>
              <a:spcAft>
                <a:spcPts val="0"/>
              </a:spcAft>
              <a:buFont typeface="+mj-lt"/>
              <a:buAutoNum type="arabicPeriod"/>
              <a:defRPr/>
            </a:pPr>
            <a:r>
              <a:rPr lang="en-US" dirty="0" smtClean="0"/>
              <a:t>Think in advance about what the poster is meant to do and who will see it.</a:t>
            </a:r>
          </a:p>
          <a:p>
            <a:pPr marL="228600" indent="-228600" eaLnBrk="1" fontAlgn="auto" hangingPunct="1">
              <a:spcBef>
                <a:spcPts val="0"/>
              </a:spcBef>
              <a:spcAft>
                <a:spcPts val="0"/>
              </a:spcAft>
              <a:buFont typeface="+mj-lt"/>
              <a:buAutoNum type="arabicPeriod"/>
              <a:defRPr/>
            </a:pPr>
            <a:r>
              <a:rPr lang="en-US" dirty="0" smtClean="0"/>
              <a:t> Study the poster beforehand in detail. </a:t>
            </a:r>
          </a:p>
          <a:p>
            <a:pPr marL="228600" indent="-228600" eaLnBrk="1" fontAlgn="auto" hangingPunct="1">
              <a:spcBef>
                <a:spcPts val="0"/>
              </a:spcBef>
              <a:spcAft>
                <a:spcPts val="0"/>
              </a:spcAft>
              <a:buFont typeface="+mj-lt"/>
              <a:buAutoNum type="arabicPeriod"/>
              <a:defRPr/>
            </a:pPr>
            <a:r>
              <a:rPr lang="en-US" dirty="0" smtClean="0"/>
              <a:t>Do not look at the poster all the time while discussing with the client. Focus more on the client, pointing occasionally towards the poster</a:t>
            </a:r>
          </a:p>
          <a:p>
            <a:pPr marL="228600" indent="-228600" eaLnBrk="1" fontAlgn="auto" hangingPunct="1">
              <a:spcBef>
                <a:spcPts val="0"/>
              </a:spcBef>
              <a:spcAft>
                <a:spcPts val="0"/>
              </a:spcAft>
              <a:buFont typeface="+mj-lt"/>
              <a:buAutoNum type="arabicPeriod"/>
              <a:defRPr/>
            </a:pPr>
            <a:r>
              <a:rPr lang="en-US" dirty="0" smtClean="0"/>
              <a:t>The poster should be facing the client</a:t>
            </a:r>
          </a:p>
          <a:p>
            <a:pPr marL="228600" indent="-228600" eaLnBrk="1" fontAlgn="auto" hangingPunct="1">
              <a:spcBef>
                <a:spcPts val="0"/>
              </a:spcBef>
              <a:spcAft>
                <a:spcPts val="0"/>
              </a:spcAft>
              <a:buFont typeface="+mj-lt"/>
              <a:buAutoNum type="arabicPeriod"/>
              <a:defRPr/>
            </a:pPr>
            <a:r>
              <a:rPr lang="en-US" dirty="0" smtClean="0"/>
              <a:t>Start by asking the client, “What do you see in this chart?” (This helps in knowing what the client already knows, or his/her perceptions and build on what the client already knows or understands from the visual). Then the counselor can highlight the theme. </a:t>
            </a:r>
          </a:p>
          <a:p>
            <a:pPr marL="228600" indent="-228600" eaLnBrk="1" fontAlgn="auto" hangingPunct="1">
              <a:spcBef>
                <a:spcPts val="0"/>
              </a:spcBef>
              <a:spcAft>
                <a:spcPts val="0"/>
              </a:spcAft>
              <a:buFont typeface="+mj-lt"/>
              <a:buAutoNum type="arabicPeriod"/>
              <a:defRPr/>
            </a:pPr>
            <a:r>
              <a:rPr lang="en-US" dirty="0" smtClean="0"/>
              <a:t>Make eye contact with the client while counselling and observe his/her reactions. If he or she looks confused / puzzled /blank, encourage questions.</a:t>
            </a:r>
          </a:p>
          <a:p>
            <a:pPr marL="228600" indent="-228600" eaLnBrk="1" fontAlgn="auto" hangingPunct="1">
              <a:spcBef>
                <a:spcPts val="0"/>
              </a:spcBef>
              <a:spcAft>
                <a:spcPts val="0"/>
              </a:spcAft>
              <a:buFont typeface="+mj-lt"/>
              <a:buAutoNum type="arabicPeriod"/>
              <a:defRPr/>
            </a:pPr>
            <a:r>
              <a:rPr lang="en-US" dirty="0" smtClean="0"/>
              <a:t>Along with displaying posters in your counselling room also display them in the waiting area. One common observation is that ICTC counsellors display posters in their counselling rooms. They forget to give clients something to see and read in the waiting room.</a:t>
            </a:r>
          </a:p>
          <a:p>
            <a:pPr marL="228600" indent="-228600" eaLnBrk="1" fontAlgn="auto" hangingPunct="1">
              <a:spcBef>
                <a:spcPts val="0"/>
              </a:spcBef>
              <a:spcAft>
                <a:spcPts val="0"/>
              </a:spcAft>
              <a:buFont typeface="+mj-lt"/>
              <a:buAutoNum type="arabicPeriod"/>
              <a:defRPr/>
            </a:pPr>
            <a:r>
              <a:rPr lang="en-US" dirty="0" smtClean="0"/>
              <a:t>Ask the client, “What did you learn from this poster/discussion?” (This helps in knowing what the client has learned and remembers as main messages)</a:t>
            </a:r>
          </a:p>
          <a:p>
            <a:pPr marL="228600" indent="-228600" eaLnBrk="1" fontAlgn="auto" hangingPunct="1">
              <a:spcBef>
                <a:spcPts val="0"/>
              </a:spcBef>
              <a:spcAft>
                <a:spcPts val="0"/>
              </a:spcAft>
              <a:buFont typeface="+mj-lt"/>
              <a:buAutoNum type="arabicPeriod"/>
              <a:defRPr/>
            </a:pPr>
            <a:r>
              <a:rPr lang="en-US" dirty="0" smtClean="0"/>
              <a:t>Reinforce and emphasize major </a:t>
            </a:r>
            <a:r>
              <a:rPr lang="en-US" dirty="0" err="1" smtClean="0"/>
              <a:t>learnings</a:t>
            </a:r>
            <a:r>
              <a:rPr lang="en-US" dirty="0" smtClean="0"/>
              <a:t>  </a:t>
            </a:r>
          </a:p>
          <a:p>
            <a:pPr eaLnBrk="1" fontAlgn="auto" hangingPunct="1">
              <a:spcBef>
                <a:spcPts val="0"/>
              </a:spcBef>
              <a:spcAft>
                <a:spcPts val="0"/>
              </a:spcAft>
              <a:defRPr/>
            </a:pPr>
            <a:endParaRPr lang="en-US" dirty="0"/>
          </a:p>
        </p:txBody>
      </p:sp>
      <p:sp>
        <p:nvSpPr>
          <p:cNvPr id="43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78FCB8-4E69-4464-936A-6849ED144122}"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u="sng" dirty="0" smtClean="0"/>
              <a:t>HANDOUTS / LEAFLETS</a:t>
            </a:r>
            <a:endParaRPr lang="en-US" dirty="0" smtClean="0"/>
          </a:p>
          <a:p>
            <a:pPr marL="228600" indent="-228600" eaLnBrk="1" fontAlgn="auto" hangingPunct="1">
              <a:spcBef>
                <a:spcPts val="0"/>
              </a:spcBef>
              <a:spcAft>
                <a:spcPts val="0"/>
              </a:spcAft>
              <a:buFont typeface="+mj-lt"/>
              <a:buAutoNum type="arabicPeriod"/>
              <a:defRPr/>
            </a:pPr>
            <a:r>
              <a:rPr lang="en-US" dirty="0" smtClean="0"/>
              <a:t>Study the handout beforehand thoroughly.</a:t>
            </a:r>
          </a:p>
          <a:p>
            <a:pPr marL="228600" indent="-228600" eaLnBrk="1" fontAlgn="auto" hangingPunct="1">
              <a:spcBef>
                <a:spcPts val="0"/>
              </a:spcBef>
              <a:spcAft>
                <a:spcPts val="0"/>
              </a:spcAft>
              <a:buFont typeface="+mj-lt"/>
              <a:buAutoNum type="arabicPeriod"/>
              <a:defRPr/>
            </a:pPr>
            <a:r>
              <a:rPr lang="en-US" dirty="0" smtClean="0"/>
              <a:t>Give it to the client and go over it with him or her.</a:t>
            </a:r>
          </a:p>
          <a:p>
            <a:pPr marL="228600" indent="-228600" eaLnBrk="1" fontAlgn="auto" hangingPunct="1">
              <a:spcBef>
                <a:spcPts val="0"/>
              </a:spcBef>
              <a:spcAft>
                <a:spcPts val="0"/>
              </a:spcAft>
              <a:buFont typeface="+mj-lt"/>
              <a:buAutoNum type="arabicPeriod"/>
              <a:defRPr/>
            </a:pPr>
            <a:r>
              <a:rPr lang="en-US" dirty="0" smtClean="0"/>
              <a:t>Ask the client to study it.</a:t>
            </a:r>
          </a:p>
          <a:p>
            <a:pPr marL="228600" indent="-228600" eaLnBrk="1" fontAlgn="auto" hangingPunct="1">
              <a:spcBef>
                <a:spcPts val="0"/>
              </a:spcBef>
              <a:spcAft>
                <a:spcPts val="0"/>
              </a:spcAft>
              <a:buFont typeface="+mj-lt"/>
              <a:buAutoNum type="arabicPeriod"/>
              <a:defRPr/>
            </a:pPr>
            <a:r>
              <a:rPr lang="en-US" dirty="0" smtClean="0"/>
              <a:t>Start by asking the client, “What do you see in this handout?” (This helps in knowing what the client already knows, or his/her perceptions and builds on what the client already knows or understands from the visual). Then the counsellor can highlight the theme. </a:t>
            </a:r>
          </a:p>
          <a:p>
            <a:pPr marL="228600" indent="-228600" eaLnBrk="1" fontAlgn="auto" hangingPunct="1">
              <a:spcBef>
                <a:spcPts val="0"/>
              </a:spcBef>
              <a:spcAft>
                <a:spcPts val="0"/>
              </a:spcAft>
              <a:buFont typeface="+mj-lt"/>
              <a:buAutoNum type="arabicPeriod"/>
              <a:defRPr/>
            </a:pPr>
            <a:r>
              <a:rPr lang="en-US" dirty="0" smtClean="0"/>
              <a:t>Ask the client if they have any questions and answer any question that he or she may have.</a:t>
            </a:r>
          </a:p>
          <a:p>
            <a:pPr marL="228600" indent="-228600" eaLnBrk="1" fontAlgn="auto" hangingPunct="1">
              <a:spcBef>
                <a:spcPts val="0"/>
              </a:spcBef>
              <a:spcAft>
                <a:spcPts val="0"/>
              </a:spcAft>
              <a:buFont typeface="+mj-lt"/>
              <a:buAutoNum type="arabicPeriod"/>
              <a:defRPr/>
            </a:pPr>
            <a:r>
              <a:rPr lang="en-US" dirty="0" smtClean="0"/>
              <a:t>Observe the client’s reactions. If he or she looks confused/puzzled/blank, encourage questions.</a:t>
            </a:r>
          </a:p>
          <a:p>
            <a:pPr marL="228600" indent="-228600" eaLnBrk="1" fontAlgn="auto" hangingPunct="1">
              <a:spcBef>
                <a:spcPts val="0"/>
              </a:spcBef>
              <a:spcAft>
                <a:spcPts val="0"/>
              </a:spcAft>
              <a:buFont typeface="+mj-lt"/>
              <a:buAutoNum type="arabicPeriod"/>
              <a:defRPr/>
            </a:pPr>
            <a:r>
              <a:rPr lang="en-US" dirty="0" smtClean="0"/>
              <a:t>Give the client the handout and suggest sharing it with others.</a:t>
            </a:r>
          </a:p>
          <a:p>
            <a:pPr marL="228600" indent="-228600" eaLnBrk="1" fontAlgn="auto" hangingPunct="1">
              <a:spcBef>
                <a:spcPts val="0"/>
              </a:spcBef>
              <a:spcAft>
                <a:spcPts val="0"/>
              </a:spcAft>
              <a:buFont typeface="+mj-lt"/>
              <a:buNone/>
              <a:defRPr/>
            </a:pPr>
            <a:endParaRPr lang="en-US" dirty="0" smtClean="0"/>
          </a:p>
          <a:p>
            <a:pPr marL="228600" indent="-228600" eaLnBrk="1" fontAlgn="auto" hangingPunct="1">
              <a:spcBef>
                <a:spcPts val="0"/>
              </a:spcBef>
              <a:spcAft>
                <a:spcPts val="0"/>
              </a:spcAft>
              <a:buFont typeface="+mj-lt"/>
              <a:buNone/>
              <a:defRPr/>
            </a:pPr>
            <a:r>
              <a:rPr lang="en-US" dirty="0" smtClean="0"/>
              <a:t>The pictures above reflect the work-station of a counsellor in Gujarat. Please note how the counsellor has kept the pamphlets and condoms handy for display and distribution. The little jars contain pulses that the client can see and handle during counselling on nutrition.</a:t>
            </a:r>
          </a:p>
          <a:p>
            <a:pPr eaLnBrk="1" fontAlgn="auto" hangingPunct="1">
              <a:spcBef>
                <a:spcPts val="0"/>
              </a:spcBef>
              <a:spcAft>
                <a:spcPts val="0"/>
              </a:spcAft>
              <a:defRPr/>
            </a:pPr>
            <a:endParaRPr lang="en-US" dirty="0"/>
          </a:p>
        </p:txBody>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A8E8D29-963E-4A16-A214-5755DFC41C20}"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Explain the objectives of the session</a:t>
            </a:r>
          </a:p>
        </p:txBody>
      </p:sp>
      <p:sp>
        <p:nvSpPr>
          <p:cNvPr id="4" name="Slide Number Placeholder 3"/>
          <p:cNvSpPr>
            <a:spLocks noGrp="1"/>
          </p:cNvSpPr>
          <p:nvPr>
            <p:ph type="sldNum" sz="quarter" idx="5"/>
          </p:nvPr>
        </p:nvSpPr>
        <p:spPr/>
        <p:txBody>
          <a:bodyPr/>
          <a:lstStyle/>
          <a:p>
            <a:pPr>
              <a:defRPr/>
            </a:pPr>
            <a:fld id="{C669A589-3B9D-4E80-BE1A-6A589621456C}"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u="sng" dirty="0" smtClean="0"/>
              <a:t>BOOKLETS</a:t>
            </a:r>
            <a:endParaRPr lang="en-US" dirty="0" smtClean="0"/>
          </a:p>
          <a:p>
            <a:pPr marL="228600" indent="-228600" eaLnBrk="1" fontAlgn="auto" hangingPunct="1">
              <a:spcBef>
                <a:spcPts val="0"/>
              </a:spcBef>
              <a:spcAft>
                <a:spcPts val="0"/>
              </a:spcAft>
              <a:buFont typeface="+mj-lt"/>
              <a:buAutoNum type="arabicPeriod"/>
              <a:defRPr/>
            </a:pPr>
            <a:r>
              <a:rPr lang="en-US" dirty="0" smtClean="0"/>
              <a:t>Familiarize yourself with the contents of the booklet in advance. This will help you explain the booklet better to the client and also effectively answer any questions that might come up.</a:t>
            </a:r>
          </a:p>
          <a:p>
            <a:pPr marL="228600" indent="-228600" eaLnBrk="1" fontAlgn="auto" hangingPunct="1">
              <a:spcBef>
                <a:spcPts val="0"/>
              </a:spcBef>
              <a:spcAft>
                <a:spcPts val="0"/>
              </a:spcAft>
              <a:buFont typeface="+mj-lt"/>
              <a:buAutoNum type="arabicPeriod"/>
              <a:defRPr/>
            </a:pPr>
            <a:r>
              <a:rPr lang="en-US" dirty="0" smtClean="0"/>
              <a:t>Explain to the client what the booklet is about and take him or her through it.</a:t>
            </a:r>
          </a:p>
          <a:p>
            <a:pPr marL="228600" indent="-228600" eaLnBrk="1" fontAlgn="auto" hangingPunct="1">
              <a:spcBef>
                <a:spcPts val="0"/>
              </a:spcBef>
              <a:spcAft>
                <a:spcPts val="0"/>
              </a:spcAft>
              <a:buFont typeface="+mj-lt"/>
              <a:buAutoNum type="arabicPeriod"/>
              <a:defRPr/>
            </a:pPr>
            <a:r>
              <a:rPr lang="en-US" dirty="0" smtClean="0"/>
              <a:t>Point to the pictures and not the text. This will help the client remember what the illustrations represent.</a:t>
            </a:r>
          </a:p>
          <a:p>
            <a:pPr marL="228600" indent="-228600" eaLnBrk="1" fontAlgn="auto" hangingPunct="1">
              <a:spcBef>
                <a:spcPts val="0"/>
              </a:spcBef>
              <a:spcAft>
                <a:spcPts val="0"/>
              </a:spcAft>
              <a:buFont typeface="+mj-lt"/>
              <a:buAutoNum type="arabicPeriod"/>
              <a:defRPr/>
            </a:pPr>
            <a:r>
              <a:rPr lang="en-US" dirty="0" smtClean="0"/>
              <a:t>Observe the client’s reactions. If he or she looks confused/puzzled/blank, encourage questions.</a:t>
            </a:r>
          </a:p>
          <a:p>
            <a:pPr marL="228600" indent="-228600" eaLnBrk="1" fontAlgn="auto" hangingPunct="1">
              <a:spcBef>
                <a:spcPts val="0"/>
              </a:spcBef>
              <a:spcAft>
                <a:spcPts val="0"/>
              </a:spcAft>
              <a:buFont typeface="+mj-lt"/>
              <a:buAutoNum type="arabicPeriod"/>
              <a:defRPr/>
            </a:pPr>
            <a:r>
              <a:rPr lang="en-US" dirty="0" smtClean="0"/>
              <a:t>Ask the client if they have any questions on the issues addressed in the booklet.</a:t>
            </a:r>
          </a:p>
          <a:p>
            <a:pPr marL="228600" indent="-228600" eaLnBrk="1" fontAlgn="auto" hangingPunct="1">
              <a:spcBef>
                <a:spcPts val="0"/>
              </a:spcBef>
              <a:spcAft>
                <a:spcPts val="0"/>
              </a:spcAft>
              <a:buFont typeface="+mj-lt"/>
              <a:buAutoNum type="arabicPeriod"/>
              <a:defRPr/>
            </a:pPr>
            <a:r>
              <a:rPr lang="en-US" dirty="0" smtClean="0"/>
              <a:t>Give the client the booklet and suggest sharing it with others. </a:t>
            </a:r>
          </a:p>
          <a:p>
            <a:pPr eaLnBrk="1" fontAlgn="auto" hangingPunct="1">
              <a:spcBef>
                <a:spcPts val="0"/>
              </a:spcBef>
              <a:spcAft>
                <a:spcPts val="0"/>
              </a:spcAft>
              <a:defRPr/>
            </a:pPr>
            <a:endParaRPr lang="en-US" dirty="0"/>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8C75C6B-DCEC-4C77-AE9A-F4095267F9E3}" type="slidenum">
              <a:rPr lang="en-US" smtClean="0"/>
              <a:pPr fontAlgn="base">
                <a:spcBef>
                  <a:spcPct val="0"/>
                </a:spcBef>
                <a:spcAft>
                  <a:spcPct val="0"/>
                </a:spcAft>
                <a:defRPr/>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All counsellors should have a penis model. If they do not have one, they should contact the AD (ICTC) or DD (ICTC) at SACS to get one.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Here we see a picture of a penis model that is used at the counselling centre. We also see the nutrition display which you saw on the previous slide.</a:t>
            </a:r>
          </a:p>
          <a:p>
            <a:pPr eaLnBrk="1" fontAlgn="auto" hangingPunct="1">
              <a:spcBef>
                <a:spcPts val="0"/>
              </a:spcBef>
              <a:spcAft>
                <a:spcPts val="0"/>
              </a:spcAft>
              <a:defRPr/>
            </a:pPr>
            <a:endParaRPr lang="en-US" u="sng" dirty="0" smtClean="0"/>
          </a:p>
          <a:p>
            <a:pPr eaLnBrk="1" fontAlgn="auto" hangingPunct="1">
              <a:spcBef>
                <a:spcPts val="0"/>
              </a:spcBef>
              <a:spcAft>
                <a:spcPts val="0"/>
              </a:spcAft>
              <a:defRPr/>
            </a:pPr>
            <a:r>
              <a:rPr lang="en-US" u="sng" dirty="0" smtClean="0"/>
              <a:t>MODELS</a:t>
            </a:r>
            <a:endParaRPr lang="en-US" dirty="0" smtClean="0"/>
          </a:p>
          <a:p>
            <a:pPr marL="228600" indent="-228600" eaLnBrk="1" fontAlgn="auto" hangingPunct="1">
              <a:spcBef>
                <a:spcPts val="0"/>
              </a:spcBef>
              <a:spcAft>
                <a:spcPts val="0"/>
              </a:spcAft>
              <a:buFont typeface="+mj-lt"/>
              <a:buAutoNum type="arabicPeriod"/>
              <a:defRPr/>
            </a:pPr>
            <a:r>
              <a:rPr lang="en-US" dirty="0" smtClean="0"/>
              <a:t>Explain  to the client that you are using a model or a dummy to simulate something that happens in real life and that model is for representational purpose only. (For example in real life, the condom has to be put onto a penis and not a representational model of the same!).</a:t>
            </a:r>
          </a:p>
          <a:p>
            <a:pPr marL="228600" indent="-228600" eaLnBrk="1" fontAlgn="auto" hangingPunct="1">
              <a:spcBef>
                <a:spcPts val="0"/>
              </a:spcBef>
              <a:spcAft>
                <a:spcPts val="0"/>
              </a:spcAft>
              <a:buFont typeface="+mj-lt"/>
              <a:buAutoNum type="arabicPeriod"/>
              <a:defRPr/>
            </a:pPr>
            <a:r>
              <a:rPr lang="en-US" dirty="0" smtClean="0"/>
              <a:t>Demonstrate use of the model clearly mentioning each stage. For instance if you are using a penis model to demonstrate condom use, mention each stage in detail and in sequence.</a:t>
            </a:r>
          </a:p>
          <a:p>
            <a:pPr marL="228600" indent="-228600" eaLnBrk="1" fontAlgn="auto" hangingPunct="1">
              <a:spcBef>
                <a:spcPts val="0"/>
              </a:spcBef>
              <a:spcAft>
                <a:spcPts val="0"/>
              </a:spcAft>
              <a:buFont typeface="+mj-lt"/>
              <a:buAutoNum type="arabicPeriod"/>
              <a:defRPr/>
            </a:pPr>
            <a:r>
              <a:rPr lang="en-US" dirty="0" smtClean="0"/>
              <a:t>Mention both male and female condoms and explain the use of water-based lubricants and the risks of oil-based lubricants</a:t>
            </a:r>
          </a:p>
          <a:p>
            <a:pPr marL="228600" indent="-228600" eaLnBrk="1" fontAlgn="auto" hangingPunct="1">
              <a:spcBef>
                <a:spcPts val="0"/>
              </a:spcBef>
              <a:spcAft>
                <a:spcPts val="0"/>
              </a:spcAft>
              <a:buFont typeface="+mj-lt"/>
              <a:buAutoNum type="arabicPeriod"/>
              <a:defRPr/>
            </a:pPr>
            <a:r>
              <a:rPr lang="en-US" dirty="0" smtClean="0"/>
              <a:t>Stop after each stage to see if the client has understood/has any questions.</a:t>
            </a:r>
          </a:p>
          <a:p>
            <a:pPr marL="228600" indent="-228600" eaLnBrk="1" fontAlgn="auto" hangingPunct="1">
              <a:spcBef>
                <a:spcPts val="0"/>
              </a:spcBef>
              <a:spcAft>
                <a:spcPts val="0"/>
              </a:spcAft>
              <a:buFont typeface="+mj-lt"/>
              <a:buAutoNum type="arabicPeriod"/>
              <a:defRPr/>
            </a:pPr>
            <a:r>
              <a:rPr lang="en-US" dirty="0" smtClean="0"/>
              <a:t>Observe the client’s reactions. If he or she looks confused/puzzled/blank, encourage questions.</a:t>
            </a:r>
          </a:p>
          <a:p>
            <a:pPr marL="228600" indent="-228600" eaLnBrk="1" fontAlgn="auto" hangingPunct="1">
              <a:spcBef>
                <a:spcPts val="0"/>
              </a:spcBef>
              <a:spcAft>
                <a:spcPts val="0"/>
              </a:spcAft>
              <a:buFont typeface="+mj-lt"/>
              <a:buAutoNum type="arabicPeriod"/>
              <a:defRPr/>
            </a:pPr>
            <a:r>
              <a:rPr lang="en-US" dirty="0" smtClean="0"/>
              <a:t>After the demonstration, ask the client to repeat the demonstration, explaining each stage (if applicable). </a:t>
            </a:r>
          </a:p>
          <a:p>
            <a:pPr marL="228600" indent="-228600" eaLnBrk="1" fontAlgn="auto" hangingPunct="1">
              <a:spcBef>
                <a:spcPts val="0"/>
              </a:spcBef>
              <a:spcAft>
                <a:spcPts val="0"/>
              </a:spcAft>
              <a:buFont typeface="+mj-lt"/>
              <a:buAutoNum type="arabicPeriod"/>
              <a:defRPr/>
            </a:pPr>
            <a:r>
              <a:rPr lang="en-US" dirty="0" smtClean="0"/>
              <a:t>Discuss any concerns that the client may have.</a:t>
            </a:r>
          </a:p>
          <a:p>
            <a:pPr eaLnBrk="1" fontAlgn="auto" hangingPunct="1">
              <a:spcBef>
                <a:spcPts val="0"/>
              </a:spcBef>
              <a:spcAft>
                <a:spcPts val="0"/>
              </a:spcAft>
              <a:defRPr/>
            </a:pPr>
            <a:endParaRPr lang="en-US" dirty="0"/>
          </a:p>
        </p:txBody>
      </p:sp>
      <p:sp>
        <p:nvSpPr>
          <p:cNvPr id="46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00F29E-0852-4B5B-A8D8-117F89472CBA}" type="slidenum">
              <a:rPr lang="en-US" smtClean="0"/>
              <a:pPr fontAlgn="base">
                <a:spcBef>
                  <a:spcPct val="0"/>
                </a:spcBef>
                <a:spcAft>
                  <a:spcPct val="0"/>
                </a:spcAft>
                <a:defRPr/>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Games are an interactive way of getting a message across about health and </a:t>
            </a:r>
            <a:r>
              <a:rPr lang="en-US" dirty="0" err="1" smtClean="0"/>
              <a:t>behaviour</a:t>
            </a:r>
            <a:r>
              <a:rPr lang="en-US" dirty="0" smtClean="0"/>
              <a:t> change. The message is delivered but the client also has an opportunity to have fun while learning the information. This writer has seen simple games such as a Dart board and a Snakes and Ladder game used to convey important messages. However, they involve a smaller group. They may also be very appropriate for younger clients.</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 typeface="+mj-lt"/>
              <a:buAutoNum type="arabicPeriod"/>
              <a:defRPr/>
            </a:pPr>
            <a:r>
              <a:rPr lang="en-US" dirty="0" smtClean="0"/>
              <a:t>The counsellor should first study the game and understand the key points it is trying to convey</a:t>
            </a:r>
          </a:p>
          <a:p>
            <a:pPr marL="228600" indent="-228600" eaLnBrk="1" fontAlgn="auto" hangingPunct="1">
              <a:spcBef>
                <a:spcPts val="0"/>
              </a:spcBef>
              <a:spcAft>
                <a:spcPts val="0"/>
              </a:spcAft>
              <a:buFont typeface="+mj-lt"/>
              <a:buAutoNum type="arabicPeriod"/>
              <a:defRPr/>
            </a:pPr>
            <a:r>
              <a:rPr lang="en-US" dirty="0" smtClean="0"/>
              <a:t>Keep all the materials handy – for instance, dice and counters.</a:t>
            </a:r>
          </a:p>
          <a:p>
            <a:pPr marL="228600" indent="-228600" eaLnBrk="1" fontAlgn="auto" hangingPunct="1">
              <a:spcBef>
                <a:spcPts val="0"/>
              </a:spcBef>
              <a:spcAft>
                <a:spcPts val="0"/>
              </a:spcAft>
              <a:buFont typeface="+mj-lt"/>
              <a:buAutoNum type="arabicPeriod"/>
              <a:defRPr/>
            </a:pPr>
            <a:r>
              <a:rPr lang="en-US" dirty="0" smtClean="0"/>
              <a:t>Make sure that you have sufficient time to play the game.</a:t>
            </a:r>
          </a:p>
          <a:p>
            <a:pPr marL="228600" indent="-228600" eaLnBrk="1" fontAlgn="auto" hangingPunct="1">
              <a:spcBef>
                <a:spcPts val="0"/>
              </a:spcBef>
              <a:spcAft>
                <a:spcPts val="0"/>
              </a:spcAft>
              <a:buFont typeface="+mj-lt"/>
              <a:buAutoNum type="arabicPeriod"/>
              <a:defRPr/>
            </a:pPr>
            <a:r>
              <a:rPr lang="en-US" dirty="0" smtClean="0"/>
              <a:t>Explain to them the reason for the game – namely to learn a little more about HIV.</a:t>
            </a:r>
          </a:p>
          <a:p>
            <a:pPr marL="228600" indent="-228600" eaLnBrk="1" fontAlgn="auto" hangingPunct="1">
              <a:spcBef>
                <a:spcPts val="0"/>
              </a:spcBef>
              <a:spcAft>
                <a:spcPts val="0"/>
              </a:spcAft>
              <a:buFont typeface="+mj-lt"/>
              <a:buAutoNum type="arabicPeriod"/>
              <a:defRPr/>
            </a:pPr>
            <a:r>
              <a:rPr lang="en-US" dirty="0" smtClean="0"/>
              <a:t>Play the game and pause when you land on a key message to discuss it. Doing so too often reduces the fun of the game.</a:t>
            </a:r>
          </a:p>
          <a:p>
            <a:pPr marL="228600" indent="-228600" eaLnBrk="1" fontAlgn="auto" hangingPunct="1">
              <a:spcBef>
                <a:spcPts val="0"/>
              </a:spcBef>
              <a:spcAft>
                <a:spcPts val="0"/>
              </a:spcAft>
              <a:buFont typeface="+mj-lt"/>
              <a:buAutoNum type="arabicPeriod"/>
              <a:defRPr/>
            </a:pPr>
            <a:r>
              <a:rPr lang="en-US" dirty="0" smtClean="0"/>
              <a:t>At the end of the game, ask the client what they thought about the game and if there is anything they would like to clarify.</a:t>
            </a:r>
          </a:p>
          <a:p>
            <a:pPr marL="228600" indent="-228600" eaLnBrk="1" fontAlgn="auto" hangingPunct="1">
              <a:spcBef>
                <a:spcPts val="0"/>
              </a:spcBef>
              <a:spcAft>
                <a:spcPts val="0"/>
              </a:spcAft>
              <a:buFont typeface="+mj-lt"/>
              <a:buAutoNum type="arabicPeriod"/>
              <a:defRPr/>
            </a:pPr>
            <a:r>
              <a:rPr lang="en-US" dirty="0" smtClean="0"/>
              <a:t>There is a temptation to preach. The counsellor should avoid this.</a:t>
            </a:r>
          </a:p>
          <a:p>
            <a:pPr eaLnBrk="1" fontAlgn="auto" hangingPunct="1">
              <a:spcBef>
                <a:spcPts val="0"/>
              </a:spcBef>
              <a:spcAft>
                <a:spcPts val="0"/>
              </a:spcAft>
              <a:defRPr/>
            </a:pPr>
            <a:endParaRPr lang="en-US" dirty="0" smtClean="0"/>
          </a:p>
        </p:txBody>
      </p:sp>
      <p:sp>
        <p:nvSpPr>
          <p:cNvPr id="481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1FEE42-EC69-4C21-A597-7DAE8BE13BB1}" type="slidenum">
              <a:rPr lang="en-US" smtClean="0"/>
              <a:pPr fontAlgn="base">
                <a:spcBef>
                  <a:spcPct val="0"/>
                </a:spcBef>
                <a:spcAft>
                  <a:spcPct val="0"/>
                </a:spcAft>
                <a:defRPr/>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Opportunities to use IEC</a:t>
            </a:r>
          </a:p>
          <a:p>
            <a:pPr eaLnBrk="1" hangingPunct="1">
              <a:spcBef>
                <a:spcPct val="0"/>
              </a:spcBef>
            </a:pPr>
            <a:endParaRPr lang="en-US" smtClean="0"/>
          </a:p>
          <a:p>
            <a:pPr eaLnBrk="1" hangingPunct="1">
              <a:spcBef>
                <a:spcPct val="0"/>
              </a:spcBef>
            </a:pPr>
            <a:r>
              <a:rPr lang="en-US" smtClean="0"/>
              <a:t>At an ICTC, you can use IEC during the following occasions</a:t>
            </a:r>
          </a:p>
          <a:p>
            <a:pPr eaLnBrk="1" hangingPunct="1">
              <a:spcBef>
                <a:spcPct val="0"/>
              </a:spcBef>
            </a:pPr>
            <a:endParaRPr lang="en-US" smtClean="0"/>
          </a:p>
          <a:p>
            <a:r>
              <a:rPr lang="en-IN" b="1" smtClean="0"/>
              <a:t>Messages during waiting time</a:t>
            </a:r>
            <a:endParaRPr lang="en-US" b="1" smtClean="0"/>
          </a:p>
          <a:p>
            <a:r>
              <a:rPr lang="en-IN" smtClean="0"/>
              <a:t>IEC begins outside the counselling room. Often the posters are displayed only in the counselling room.</a:t>
            </a:r>
            <a:endParaRPr lang="en-US" smtClean="0"/>
          </a:p>
          <a:p>
            <a:r>
              <a:rPr lang="en-IN" smtClean="0"/>
              <a:t>In the waiting area, display posters, charts, video films and brief reading materials which trigger some interest, curiosity and questions in the minds of clients or which give some sort of information to the client - They will prepare the client for receiving more information and counselling.</a:t>
            </a:r>
            <a:endParaRPr lang="en-US" smtClean="0"/>
          </a:p>
          <a:p>
            <a:r>
              <a:rPr lang="en-IN" smtClean="0"/>
              <a:t>Messages in waiting areas should be relevant to the clients. For instance, it makes no sense to display posters on Post-Exposure Prophylaxis, Universal Safety Precautions and WHO Clinical Staging in waiting areas.</a:t>
            </a:r>
            <a:endParaRPr lang="en-US" smtClean="0"/>
          </a:p>
          <a:p>
            <a:pPr eaLnBrk="1" hangingPunct="1">
              <a:spcBef>
                <a:spcPct val="0"/>
              </a:spcBef>
              <a:buFontTx/>
              <a:buChar char="•"/>
            </a:pPr>
            <a:endParaRPr lang="en-US" smtClean="0"/>
          </a:p>
          <a:p>
            <a:r>
              <a:rPr lang="en-IN" b="1" smtClean="0"/>
              <a:t>Messages during counselling session</a:t>
            </a:r>
            <a:endParaRPr lang="en-US" b="1" smtClean="0"/>
          </a:p>
          <a:p>
            <a:r>
              <a:rPr lang="en-IN" smtClean="0"/>
              <a:t>Messages during the counselling session should provide clear information on HIV during the counselling session. </a:t>
            </a:r>
            <a:endParaRPr lang="en-US" smtClean="0"/>
          </a:p>
          <a:p>
            <a:r>
              <a:rPr lang="en-IN" smtClean="0"/>
              <a:t>The counsellor could use different IEC for better understanding of the client (e.g., leaflets, education materials, flipbooks, wall charts, penis model, samples of condoms, lubricants) along with other requisite information like the address of the ART centre, TB centre, etc.</a:t>
            </a:r>
            <a:endParaRPr lang="en-US" smtClean="0"/>
          </a:p>
          <a:p>
            <a:r>
              <a:rPr lang="en-IN" smtClean="0"/>
              <a:t> </a:t>
            </a:r>
            <a:endParaRPr lang="en-US" smtClean="0"/>
          </a:p>
          <a:p>
            <a:r>
              <a:rPr lang="en-IN" b="1" smtClean="0"/>
              <a:t>Take-home messages after counselling session</a:t>
            </a:r>
            <a:endParaRPr lang="en-US" b="1" smtClean="0"/>
          </a:p>
          <a:p>
            <a:r>
              <a:rPr lang="en-IN" smtClean="0"/>
              <a:t>Messages to take home could include how to get to the ART centre or the DMC for TB services.</a:t>
            </a:r>
            <a:endParaRPr lang="en-US" smtClean="0"/>
          </a:p>
          <a:p>
            <a:r>
              <a:rPr lang="en-IN" smtClean="0"/>
              <a:t>Take-home leaflets are available in some SACS.</a:t>
            </a:r>
            <a:endParaRPr lang="en-US" smtClean="0"/>
          </a:p>
          <a:p>
            <a:r>
              <a:rPr lang="en-IN" smtClean="0"/>
              <a:t>Referral slips could have a pictorial representation/map along with the written address of the centre. Also it is strongly recommended to display this on the wall/ desktop. </a:t>
            </a:r>
            <a:endParaRPr lang="en-US" smtClean="0"/>
          </a:p>
          <a:p>
            <a:pPr eaLnBrk="1" hangingPunct="1">
              <a:spcBef>
                <a:spcPct val="0"/>
              </a:spcBef>
            </a:pPr>
            <a:endParaRPr lang="en-US" smtClean="0"/>
          </a:p>
          <a:p>
            <a:pPr eaLnBrk="1" hangingPunct="1">
              <a:spcBef>
                <a:spcPct val="0"/>
              </a:spcBef>
            </a:pPr>
            <a:endParaRPr lang="en-US" smtClean="0"/>
          </a:p>
          <a:p>
            <a:pPr eaLnBrk="1" hangingPunct="1">
              <a:spcBef>
                <a:spcPct val="0"/>
              </a:spcBef>
            </a:pPr>
            <a:r>
              <a:rPr lang="en-US" smtClean="0"/>
              <a:t>The pictures on the slide are from a counselling centre in Gujarat. They are the referral card that the ART centre has distributed to local ICTCs for referrals. Please note the map on the reverse of the card.</a:t>
            </a:r>
          </a:p>
          <a:p>
            <a:pPr eaLnBrk="1" hangingPunct="1">
              <a:spcBef>
                <a:spcPct val="0"/>
              </a:spcBef>
            </a:pPr>
            <a:endParaRPr lang="en-US" smtClean="0"/>
          </a:p>
        </p:txBody>
      </p:sp>
      <p:sp>
        <p:nvSpPr>
          <p:cNvPr id="50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2951CF5-DCF2-4E30-AAAD-AA95889A1C89}" type="slidenum">
              <a:rPr lang="en-US" smtClean="0"/>
              <a:pPr fontAlgn="base">
                <a:spcBef>
                  <a:spcPct val="0"/>
                </a:spcBef>
                <a:spcAft>
                  <a:spcPct val="0"/>
                </a:spcAft>
                <a:defRPr/>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Tx/>
              <a:buChar char="•"/>
            </a:pPr>
            <a:r>
              <a:rPr lang="en-US" smtClean="0"/>
              <a:t>There is a need for common or standard messages. This makes it easier for different personnel in the system to reinforce the messages. Clients should hear the same message at the ICTC (counsellor/ORW), ART centre, TB centre, STI clinic and TI project. Therefore, it is recommended to use the SACS provided IEC materials.</a:t>
            </a:r>
          </a:p>
          <a:p>
            <a:pPr eaLnBrk="1" hangingPunct="1">
              <a:spcBef>
                <a:spcPct val="0"/>
              </a:spcBef>
              <a:buFontTx/>
              <a:buChar char="•"/>
            </a:pPr>
            <a:r>
              <a:rPr lang="en-US" smtClean="0"/>
              <a:t>Fear-based messages or negative messages should be avoided. They often produce a short-term behaviour change. In some cases, they may even back-fire. </a:t>
            </a:r>
          </a:p>
          <a:p>
            <a:pPr eaLnBrk="1" hangingPunct="1">
              <a:spcBef>
                <a:spcPct val="0"/>
              </a:spcBef>
            </a:pPr>
            <a:r>
              <a:rPr lang="en-US" smtClean="0"/>
              <a:t>Messages in waiting areas should be relevant to the clients. For instance, it makes no sense to display posters on Post-Exposure Prophylaxis, Universal Safety Precautions and WHO Clinical Staging in waiting areas.</a:t>
            </a:r>
          </a:p>
          <a:p>
            <a:pPr eaLnBrk="1" hangingPunct="1">
              <a:spcBef>
                <a:spcPct val="0"/>
              </a:spcBef>
              <a:buFont typeface="Wingdings" pitchFamily="2" charset="2"/>
              <a:buChar char="§"/>
            </a:pPr>
            <a:r>
              <a:rPr lang="en-US" smtClean="0"/>
              <a:t>Messages should also be timely and relevant. For instance, a World AIDS Day event announcement should not be up on a notice-board 6 months later.</a:t>
            </a:r>
          </a:p>
          <a:p>
            <a:pPr eaLnBrk="1" hangingPunct="1">
              <a:spcBef>
                <a:spcPct val="0"/>
              </a:spcBef>
              <a:buFontTx/>
              <a:buChar char="•"/>
            </a:pPr>
            <a:endParaRPr lang="en-US" smtClean="0"/>
          </a:p>
          <a:p>
            <a:pPr eaLnBrk="1" hangingPunct="1">
              <a:spcBef>
                <a:spcPct val="0"/>
              </a:spcBef>
              <a:buFontTx/>
              <a:buChar char="•"/>
            </a:pPr>
            <a:endParaRPr lang="en-US" smtClean="0"/>
          </a:p>
          <a:p>
            <a:pPr eaLnBrk="1" hangingPunct="1">
              <a:spcBef>
                <a:spcPct val="0"/>
              </a:spcBef>
            </a:pPr>
            <a:endParaRPr lang="en-US" smtClean="0"/>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2FB6DE-6D93-4611-9132-F83B94404A82}" type="slidenum">
              <a:rPr lang="en-US" smtClean="0"/>
              <a:pPr fontAlgn="base">
                <a:spcBef>
                  <a:spcPct val="0"/>
                </a:spcBef>
                <a:spcAft>
                  <a:spcPct val="0"/>
                </a:spcAft>
                <a:defRPr/>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algn="ctr"/>
            <a:r>
              <a:rPr lang="en-US" b="1" smtClean="0"/>
              <a:t>This is an IMPORTANT slide</a:t>
            </a:r>
          </a:p>
          <a:p>
            <a:r>
              <a:rPr lang="en-US" smtClean="0"/>
              <a:t>The trainer should emphasize the point that IEC materials are only an aid to counselling. They cannot replace the counsellor or good counselling. So the counsellor has to make the best use of it in counselling.</a:t>
            </a:r>
          </a:p>
        </p:txBody>
      </p:sp>
      <p:sp>
        <p:nvSpPr>
          <p:cNvPr id="4" name="Slide Number Placeholder 3"/>
          <p:cNvSpPr>
            <a:spLocks noGrp="1"/>
          </p:cNvSpPr>
          <p:nvPr>
            <p:ph type="sldNum" sz="quarter" idx="5"/>
          </p:nvPr>
        </p:nvSpPr>
        <p:spPr/>
        <p:txBody>
          <a:bodyPr/>
          <a:lstStyle/>
          <a:p>
            <a:pPr>
              <a:defRPr/>
            </a:pPr>
            <a:fld id="{38204C89-1BAB-4963-BE40-EA5EA4CBC5F3}" type="slidenum">
              <a:rPr lang="en-US" smtClean="0"/>
              <a:pPr>
                <a:defRPr/>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Begin the session with a small live demonstration. Please see the Trainer’s Guide for details.</a:t>
            </a:r>
          </a:p>
          <a:p>
            <a:pPr eaLnBrk="1" hangingPunct="1">
              <a:spcBef>
                <a:spcPct val="0"/>
              </a:spcBef>
            </a:pPr>
            <a:r>
              <a:rPr lang="en-US" i="1" smtClean="0"/>
              <a:t> </a:t>
            </a:r>
            <a:endParaRPr lang="en-US" smtClean="0"/>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869FD8F-75E0-44C6-96BD-6B082E8BFEC4}"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Debrief the demonstration using the questions on the slide. Please see the Trainer’s Guide for details.</a:t>
            </a:r>
          </a:p>
          <a:p>
            <a:pPr eaLnBrk="1" hangingPunct="1">
              <a:spcBef>
                <a:spcPct val="0"/>
              </a:spcBef>
            </a:pPr>
            <a:r>
              <a:rPr lang="en-US" i="1" smtClean="0"/>
              <a:t> </a:t>
            </a:r>
            <a:endParaRPr lang="en-US" smtClean="0"/>
          </a:p>
        </p:txBody>
      </p:sp>
      <p:sp>
        <p:nvSpPr>
          <p:cNvPr id="317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5900969-D68A-4D13-8187-70A7EB7C59B0}"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Trainer should read the story. Please refer to the Trainer’s Guide. Click to the next slide at the appropriate point in the story.</a:t>
            </a:r>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2EEE4C-56D9-4246-B735-361E633C2C5C}"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Trainer should finish reading the story and then ask the questions:</a:t>
            </a:r>
          </a:p>
          <a:p>
            <a:pPr eaLnBrk="1" hangingPunct="1">
              <a:spcBef>
                <a:spcPct val="0"/>
              </a:spcBef>
            </a:pPr>
            <a:endParaRPr lang="en-US" smtClean="0"/>
          </a:p>
          <a:p>
            <a:r>
              <a:rPr lang="en-US" smtClean="0"/>
              <a:t>Q.1.	Why did the counsellor start drawing?</a:t>
            </a:r>
          </a:p>
          <a:p>
            <a:r>
              <a:rPr lang="en-US" smtClean="0"/>
              <a:t>Q.2.	What impact did the drawings have on the counselling session?</a:t>
            </a:r>
          </a:p>
          <a:p>
            <a:r>
              <a:rPr lang="en-US" smtClean="0"/>
              <a:t>Q.3.	Based on the story what are some of the reasons in favour of using IEC?</a:t>
            </a:r>
          </a:p>
          <a:p>
            <a:pPr eaLnBrk="1" hangingPunct="1">
              <a:spcBef>
                <a:spcPct val="0"/>
              </a:spcBef>
            </a:pPr>
            <a:endParaRPr lang="en-US" smtClean="0"/>
          </a:p>
          <a:p>
            <a:pPr eaLnBrk="1" hangingPunct="1">
              <a:spcBef>
                <a:spcPct val="0"/>
              </a:spcBef>
            </a:pPr>
            <a:endParaRPr lang="en-US"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CFAE84-C95A-434F-88C6-FCD7B2A5CC8F}"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IEC stands for Information, Education and Communication.</a:t>
            </a:r>
          </a:p>
          <a:p>
            <a:pPr eaLnBrk="1" hangingPunct="1">
              <a:spcBef>
                <a:spcPct val="0"/>
              </a:spcBef>
            </a:pPr>
            <a:r>
              <a:rPr lang="en-US" smtClean="0"/>
              <a:t>It is a process through which people are informed as well as educated about vital issues through specific means of communication. IEC materials are materials that are available to help in this process.</a:t>
            </a:r>
          </a:p>
          <a:p>
            <a:pPr eaLnBrk="1" hangingPunct="1">
              <a:spcBef>
                <a:spcPct val="0"/>
              </a:spcBef>
            </a:pPr>
            <a:endParaRPr lang="en-US" smtClean="0"/>
          </a:p>
        </p:txBody>
      </p:sp>
      <p:sp>
        <p:nvSpPr>
          <p:cNvPr id="35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CE5115-B721-4CCE-9F3C-C56A46E5AEFD}"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From this slide we can see how important is the sense of sight for learning. The maximum amount of learning occurs through the visual mode. By contrast, look at how little is absorbed through the auditory mode – that is via our ears. Counsellors who rely solely on talk are likely to be less effective than counsellors who also use IEC effectively.</a:t>
            </a:r>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C8E32F-55C1-4328-9027-B8865E64516C}"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These are some of the symbols we see everyday in our life</a:t>
            </a:r>
          </a:p>
        </p:txBody>
      </p:sp>
      <p:sp>
        <p:nvSpPr>
          <p:cNvPr id="4" name="Slide Number Placeholder 3"/>
          <p:cNvSpPr>
            <a:spLocks noGrp="1"/>
          </p:cNvSpPr>
          <p:nvPr>
            <p:ph type="sldNum" sz="quarter" idx="5"/>
          </p:nvPr>
        </p:nvSpPr>
        <p:spPr/>
        <p:txBody>
          <a:bodyPr/>
          <a:lstStyle/>
          <a:p>
            <a:pPr>
              <a:defRPr/>
            </a:pPr>
            <a:fld id="{763D9102-4FD9-4DF6-B4DB-5CCB80EFD759}"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Rectangle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A1908491-2A84-4FCD-B6C2-C75D80DA7642}" type="datetimeFigureOut">
              <a:rPr lang="en-US"/>
              <a:pPr>
                <a:defRPr/>
              </a:pPr>
              <a:t>9/7/2011</a:t>
            </a:fld>
            <a:endParaRPr lang="en-US"/>
          </a:p>
        </p:txBody>
      </p:sp>
      <p:sp>
        <p:nvSpPr>
          <p:cNvPr id="12" name="Footer Placeholder 16"/>
          <p:cNvSpPr>
            <a:spLocks noGrp="1"/>
          </p:cNvSpPr>
          <p:nvPr>
            <p:ph type="ftr" sz="quarter" idx="11"/>
          </p:nvPr>
        </p:nvSpPr>
        <p:spPr/>
        <p:txBody>
          <a:bodyPr/>
          <a:lstStyle>
            <a:lvl1pPr>
              <a:defRPr/>
            </a:lvl1pPr>
          </a:lstStyle>
          <a:p>
            <a:pPr>
              <a:defRPr/>
            </a:pPr>
            <a:endParaRPr lang="en-US"/>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3AEE42AA-CD53-46CB-9EE7-1C8E7E0795D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012E7AD7-4EA4-4412-9FFD-F75BF6CFBBA7}" type="datetimeFigureOut">
              <a:rPr lang="en-US"/>
              <a:pPr>
                <a:defRPr/>
              </a:pPr>
              <a:t>9/7/2011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D6FD166-B908-4E76-A787-8D87CB2C13B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D2352332-9945-4D88-87DE-5AB3EB2CDCEE}" type="datetimeFigureOut">
              <a:rPr lang="en-US"/>
              <a:pPr>
                <a:defRPr/>
              </a:pPr>
              <a:t>9/7/2011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7A7BCE5B-3660-4308-AA9D-99E650DEB95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0984BC03-6C94-46AD-AE9D-81582AFA5B5E}" type="datetimeFigureOut">
              <a:rPr lang="en-US"/>
              <a:pPr>
                <a:defRPr/>
              </a:pPr>
              <a:t>9/7/2011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483E435D-E466-431C-8DE3-526CFC2027A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fld id="{54250B0A-6D0A-40C3-9A1D-38A43424F10C}" type="datetimeFigureOut">
              <a:rPr lang="en-US"/>
              <a:pPr>
                <a:defRPr/>
              </a:pPr>
              <a:t>9/7/2011</a:t>
            </a:fld>
            <a:endParaRPr lang="en-US"/>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9BCC212A-A313-4499-A2E9-CC8DB2577E7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66353C01-BF75-4377-B3C9-6E1F391BC9B4}" type="datetimeFigureOut">
              <a:rPr lang="en-US"/>
              <a:pPr>
                <a:defRPr/>
              </a:pPr>
              <a:t>9/7/2011</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141218DF-348C-4B5B-8E8A-6B16AD05499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B52E24D0-61BF-4CBB-A277-5DF88C4D0966}" type="datetimeFigureOut">
              <a:rPr lang="en-US"/>
              <a:pPr>
                <a:defRPr/>
              </a:pPr>
              <a:t>9/7/2011</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C6120D95-68EA-4F8F-8CEA-B03F1CD4B8B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78B9DC51-7547-4CA7-AC8C-22B7710212A0}" type="datetimeFigureOut">
              <a:rPr lang="en-US"/>
              <a:pPr>
                <a:defRPr/>
              </a:pPr>
              <a:t>9/7/2011</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6E4072AF-E0E2-422F-8864-454A674F254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74A0F2A0-2806-4264-AD7E-6C70381C1D03}" type="datetimeFigureOut">
              <a:rPr lang="en-US"/>
              <a:pPr>
                <a:defRPr/>
              </a:pPr>
              <a:t>9/7/2011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5E775F07-93FF-46A5-8221-484A40ADE38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2BF084C7-42E9-41CA-B618-3161AF05E3E1}" type="datetimeFigureOut">
              <a:rPr lang="en-US"/>
              <a:pPr>
                <a:defRPr/>
              </a:pPr>
              <a:t>9/7/2011</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F84E7726-6A08-4F20-A8E5-0E0FDAD6E3D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84849F88-54BC-414A-8EE0-E9F422147A96}" type="datetimeFigureOut">
              <a:rPr lang="en-US"/>
              <a:pPr>
                <a:defRPr/>
              </a:pPr>
              <a:t>9/7/2011</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EE7762B4-69BC-42A5-AF37-6FE1B037851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fld id="{B92E8451-89B3-48A8-80F2-C0CF0670243A}" type="datetimeFigureOut">
              <a:rPr lang="en-US"/>
              <a:pPr>
                <a:defRPr/>
              </a:pPr>
              <a:t>9/7/2011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733165CD-4316-49C3-B936-5A40DF3C49E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58" r:id="rId1"/>
    <p:sldLayoutId id="2147483751" r:id="rId2"/>
    <p:sldLayoutId id="2147483759" r:id="rId3"/>
    <p:sldLayoutId id="2147483752" r:id="rId4"/>
    <p:sldLayoutId id="2147483753" r:id="rId5"/>
    <p:sldLayoutId id="2147483754" r:id="rId6"/>
    <p:sldLayoutId id="2147483755" r:id="rId7"/>
    <p:sldLayoutId id="2147483760" r:id="rId8"/>
    <p:sldLayoutId id="2147483761" r:id="rId9"/>
    <p:sldLayoutId id="2147483756" r:id="rId10"/>
    <p:sldLayoutId id="2147483757"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3"/>
          <p:cNvSpPr>
            <a:spLocks noGrp="1"/>
          </p:cNvSpPr>
          <p:nvPr>
            <p:ph type="subTitle" idx="1"/>
          </p:nvPr>
        </p:nvSpPr>
        <p:spPr/>
        <p:txBody>
          <a:bodyPr/>
          <a:lstStyle/>
          <a:p>
            <a:pPr eaLnBrk="1" hangingPunct="1"/>
            <a:r>
              <a:rPr lang="en-US" smtClean="0">
                <a:solidFill>
                  <a:schemeClr val="tx1"/>
                </a:solidFill>
              </a:rPr>
              <a:t>National AIDS Control Organisation</a:t>
            </a:r>
          </a:p>
        </p:txBody>
      </p:sp>
      <p:sp>
        <p:nvSpPr>
          <p:cNvPr id="2" name="Title 1"/>
          <p:cNvSpPr>
            <a:spLocks noGrp="1"/>
          </p:cNvSpPr>
          <p:nvPr>
            <p:ph type="ctrTitle"/>
          </p:nvPr>
        </p:nvSpPr>
        <p:spPr>
          <a:xfrm>
            <a:off x="457200" y="1506538"/>
            <a:ext cx="8229600" cy="1470025"/>
          </a:xfrm>
        </p:spPr>
        <p:txBody>
          <a:bodyPr rtlCol="0">
            <a:normAutofit/>
          </a:bodyPr>
          <a:lstStyle/>
          <a:p>
            <a:pPr eaLnBrk="1" fontAlgn="auto" hangingPunct="1">
              <a:spcAft>
                <a:spcPts val="0"/>
              </a:spcAft>
              <a:defRPr/>
            </a:pPr>
            <a:r>
              <a:rPr b="1" smtClean="0">
                <a:effectLst>
                  <a:outerShdw blurRad="38100" dist="38100" dir="2700000" algn="tl">
                    <a:srgbClr val="000000">
                      <a:alpha val="43137"/>
                    </a:srgbClr>
                  </a:outerShdw>
                </a:effectLst>
              </a:rPr>
              <a:t>Use of IEC Materials at the ICTC</a:t>
            </a:r>
            <a:endParaRPr b="1">
              <a:effectLst>
                <a:outerShdw blurRad="38100" dist="38100" dir="2700000" algn="tl">
                  <a:srgbClr val="000000">
                    <a:alpha val="43137"/>
                  </a:srgbClr>
                </a:outerShdw>
              </a:effectLst>
            </a:endParaRPr>
          </a:p>
        </p:txBody>
      </p:sp>
      <p:pic>
        <p:nvPicPr>
          <p:cNvPr id="6148" name="Picture 4" descr="NACO logo"/>
          <p:cNvPicPr>
            <a:picLocks noChangeAspect="1" noChangeArrowheads="1"/>
          </p:cNvPicPr>
          <p:nvPr/>
        </p:nvPicPr>
        <p:blipFill>
          <a:blip r:embed="rId3" cstate="print"/>
          <a:srcRect/>
          <a:stretch>
            <a:fillRect/>
          </a:stretch>
        </p:blipFill>
        <p:spPr bwMode="auto">
          <a:xfrm>
            <a:off x="8077200" y="6096000"/>
            <a:ext cx="715963" cy="500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274638"/>
            <a:ext cx="8229600" cy="868362"/>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Advantages of IEC for the Counsellor</a:t>
            </a:r>
            <a:endParaRPr lang="en-US" b="1" dirty="0">
              <a:solidFill>
                <a:schemeClr val="tx1"/>
              </a:solidFill>
              <a:effectLst>
                <a:outerShdw blurRad="38100" dist="38100" dir="2700000" algn="tl">
                  <a:srgbClr val="000000">
                    <a:alpha val="43137"/>
                  </a:srgbClr>
                </a:outerShdw>
              </a:effectLst>
            </a:endParaRPr>
          </a:p>
        </p:txBody>
      </p:sp>
      <p:sp>
        <p:nvSpPr>
          <p:cNvPr id="6" name="Rounded Rectangular Callout 5"/>
          <p:cNvSpPr/>
          <p:nvPr/>
        </p:nvSpPr>
        <p:spPr>
          <a:xfrm>
            <a:off x="1905000" y="1143000"/>
            <a:ext cx="6858000" cy="4572000"/>
          </a:xfrm>
          <a:prstGeom prst="wedgeRoundRectCallout">
            <a:avLst>
              <a:gd name="adj1" fmla="val -61979"/>
              <a:gd name="adj2" fmla="val -46754"/>
              <a:gd name="adj3" fmla="val 1666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463550" lvl="3" indent="-285750" fontAlgn="auto">
              <a:spcAft>
                <a:spcPts val="0"/>
              </a:spcAft>
              <a:buFont typeface="Wingdings" pitchFamily="2" charset="2"/>
              <a:buChar char="§"/>
              <a:defRPr/>
            </a:pPr>
            <a:r>
              <a:rPr lang="en-US" sz="2800" dirty="0">
                <a:solidFill>
                  <a:schemeClr val="tx1"/>
                </a:solidFill>
              </a:rPr>
              <a:t>Serves as a memory aid</a:t>
            </a:r>
          </a:p>
          <a:p>
            <a:pPr marL="463550" lvl="3" indent="-285750" fontAlgn="auto">
              <a:spcAft>
                <a:spcPts val="0"/>
              </a:spcAft>
              <a:buFont typeface="Wingdings" pitchFamily="2" charset="2"/>
              <a:buChar char="§"/>
              <a:defRPr/>
            </a:pPr>
            <a:r>
              <a:rPr lang="en-US" sz="2800" dirty="0">
                <a:solidFill>
                  <a:schemeClr val="tx1"/>
                </a:solidFill>
              </a:rPr>
              <a:t>Pictures are worth a thousand words. </a:t>
            </a:r>
          </a:p>
          <a:p>
            <a:pPr marL="463550" lvl="3" indent="-285750" fontAlgn="auto">
              <a:spcAft>
                <a:spcPts val="0"/>
              </a:spcAft>
              <a:buFont typeface="Wingdings" pitchFamily="2" charset="2"/>
              <a:buChar char="§"/>
              <a:defRPr/>
            </a:pPr>
            <a:r>
              <a:rPr lang="en-US" sz="2800" dirty="0">
                <a:solidFill>
                  <a:schemeClr val="tx1"/>
                </a:solidFill>
              </a:rPr>
              <a:t>Attracts the client’s attention.</a:t>
            </a:r>
          </a:p>
          <a:p>
            <a:pPr marL="463550" lvl="3" indent="-285750" fontAlgn="auto">
              <a:spcAft>
                <a:spcPts val="0"/>
              </a:spcAft>
              <a:buFont typeface="Wingdings" pitchFamily="2" charset="2"/>
              <a:buChar char="§"/>
              <a:defRPr/>
            </a:pPr>
            <a:r>
              <a:rPr lang="en-US" sz="2800" dirty="0">
                <a:solidFill>
                  <a:schemeClr val="tx1"/>
                </a:solidFill>
              </a:rPr>
              <a:t>Triggers discussion with clients</a:t>
            </a:r>
          </a:p>
          <a:p>
            <a:pPr marL="463550" lvl="3" indent="-285750" fontAlgn="auto">
              <a:spcAft>
                <a:spcPts val="0"/>
              </a:spcAft>
              <a:buFont typeface="Wingdings" pitchFamily="2" charset="2"/>
              <a:buChar char="§"/>
              <a:defRPr/>
            </a:pPr>
            <a:r>
              <a:rPr lang="en-US" sz="2800" dirty="0">
                <a:solidFill>
                  <a:schemeClr val="tx1"/>
                </a:solidFill>
              </a:rPr>
              <a:t>Helps to </a:t>
            </a:r>
          </a:p>
          <a:p>
            <a:pPr marL="914400" lvl="5" indent="-285750">
              <a:buFont typeface="Arial" pitchFamily="34" charset="0"/>
              <a:buChar char="•"/>
              <a:defRPr/>
            </a:pPr>
            <a:r>
              <a:rPr lang="en-US" sz="2800" dirty="0">
                <a:solidFill>
                  <a:schemeClr val="tx1"/>
                </a:solidFill>
              </a:rPr>
              <a:t>Compare similarities &amp; differences</a:t>
            </a:r>
          </a:p>
          <a:p>
            <a:pPr marL="914400" lvl="5" indent="-285750">
              <a:buFont typeface="Arial" pitchFamily="34" charset="0"/>
              <a:buChar char="•"/>
              <a:defRPr/>
            </a:pPr>
            <a:r>
              <a:rPr lang="en-US" sz="2800" dirty="0">
                <a:solidFill>
                  <a:schemeClr val="tx1"/>
                </a:solidFill>
              </a:rPr>
              <a:t>Show stages or steps </a:t>
            </a:r>
          </a:p>
          <a:p>
            <a:pPr marL="914400" lvl="5" indent="-285750">
              <a:buFont typeface="Arial" pitchFamily="34" charset="0"/>
              <a:buChar char="•"/>
              <a:defRPr/>
            </a:pPr>
            <a:r>
              <a:rPr lang="en-US" sz="2800" dirty="0">
                <a:solidFill>
                  <a:schemeClr val="tx1"/>
                </a:solidFill>
              </a:rPr>
              <a:t>Show changes </a:t>
            </a:r>
          </a:p>
          <a:p>
            <a:pPr marL="914400" lvl="5" indent="-285750">
              <a:buFont typeface="Arial" pitchFamily="34" charset="0"/>
              <a:buChar char="•"/>
              <a:defRPr/>
            </a:pPr>
            <a:r>
              <a:rPr lang="en-US" sz="2800" dirty="0">
                <a:solidFill>
                  <a:schemeClr val="tx1"/>
                </a:solidFill>
              </a:rPr>
              <a:t>Show something that cannot be seen in real life</a:t>
            </a:r>
            <a:endParaRPr lang="en-US" sz="3200" dirty="0">
              <a:solidFill>
                <a:schemeClr val="tx1"/>
              </a:solidFill>
            </a:endParaRPr>
          </a:p>
          <a:p>
            <a:pPr algn="ctr">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b="1" dirty="0" smtClean="0">
                <a:solidFill>
                  <a:schemeClr val="tx1"/>
                </a:solidFill>
                <a:effectLst>
                  <a:outerShdw blurRad="38100" dist="38100" dir="2700000" algn="tl">
                    <a:srgbClr val="000000">
                      <a:alpha val="43137"/>
                    </a:srgbClr>
                  </a:outerShdw>
                </a:effectLst>
              </a:rPr>
              <a:t>Advantages of IEC </a:t>
            </a:r>
            <a:r>
              <a:rPr lang="en-US" b="1" dirty="0" smtClean="0">
                <a:solidFill>
                  <a:schemeClr val="tx1"/>
                </a:solidFill>
                <a:effectLst>
                  <a:outerShdw blurRad="38100" dist="38100" dir="2700000" algn="tl">
                    <a:srgbClr val="000000">
                      <a:alpha val="43137"/>
                    </a:srgbClr>
                  </a:outerShdw>
                </a:effectLst>
                <a:sym typeface="Wingdings" pitchFamily="2" charset="2"/>
              </a:rPr>
              <a:t>for the Client</a:t>
            </a:r>
            <a:endParaRPr lang="en-US" dirty="0"/>
          </a:p>
        </p:txBody>
      </p:sp>
      <p:sp>
        <p:nvSpPr>
          <p:cNvPr id="7" name="Rounded Rectangular Callout 6"/>
          <p:cNvSpPr/>
          <p:nvPr/>
        </p:nvSpPr>
        <p:spPr>
          <a:xfrm>
            <a:off x="2057400" y="1600200"/>
            <a:ext cx="6477000" cy="4800600"/>
          </a:xfrm>
          <a:prstGeom prst="wedgeRoundRectCallout">
            <a:avLst>
              <a:gd name="adj1" fmla="val -67347"/>
              <a:gd name="adj2" fmla="val -52511"/>
              <a:gd name="adj3" fmla="val 16667"/>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95288" lvl="1" indent="-395288" fontAlgn="auto">
              <a:spcBef>
                <a:spcPts val="580"/>
              </a:spcBef>
              <a:spcAft>
                <a:spcPts val="0"/>
              </a:spcAft>
              <a:buClr>
                <a:schemeClr val="accent1"/>
              </a:buClr>
              <a:buFont typeface="Wingdings" pitchFamily="2" charset="2"/>
              <a:buChar char="Ø"/>
              <a:defRPr/>
            </a:pPr>
            <a:r>
              <a:rPr lang="en-US" sz="2400" dirty="0">
                <a:solidFill>
                  <a:schemeClr val="tx1"/>
                </a:solidFill>
              </a:rPr>
              <a:t>Makes something small, big enough to be visible</a:t>
            </a:r>
          </a:p>
          <a:p>
            <a:pPr marL="395288" lvl="1" indent="-395288" fontAlgn="auto">
              <a:spcBef>
                <a:spcPts val="580"/>
              </a:spcBef>
              <a:spcAft>
                <a:spcPts val="0"/>
              </a:spcAft>
              <a:buClr>
                <a:schemeClr val="accent1"/>
              </a:buClr>
              <a:buFont typeface="Wingdings" pitchFamily="2" charset="2"/>
              <a:buChar char="Ø"/>
              <a:defRPr/>
            </a:pPr>
            <a:r>
              <a:rPr lang="en-US" sz="2400" dirty="0">
                <a:solidFill>
                  <a:schemeClr val="tx1"/>
                </a:solidFill>
              </a:rPr>
              <a:t>Makes complicated concepts easy to understand </a:t>
            </a:r>
          </a:p>
          <a:p>
            <a:pPr marL="395288" lvl="1" indent="-395288" fontAlgn="auto">
              <a:spcBef>
                <a:spcPts val="580"/>
              </a:spcBef>
              <a:spcAft>
                <a:spcPts val="0"/>
              </a:spcAft>
              <a:buClr>
                <a:schemeClr val="accent1"/>
              </a:buClr>
              <a:buFont typeface="Wingdings" pitchFamily="2" charset="2"/>
              <a:buChar char="Ø"/>
              <a:defRPr/>
            </a:pPr>
            <a:r>
              <a:rPr lang="en-US" sz="2400" dirty="0">
                <a:solidFill>
                  <a:schemeClr val="tx1"/>
                </a:solidFill>
              </a:rPr>
              <a:t>Picture helps to relate to things being discussed</a:t>
            </a:r>
          </a:p>
          <a:p>
            <a:pPr marL="395288" lvl="1" indent="-395288" fontAlgn="auto">
              <a:spcBef>
                <a:spcPts val="580"/>
              </a:spcBef>
              <a:spcAft>
                <a:spcPts val="0"/>
              </a:spcAft>
              <a:buClr>
                <a:schemeClr val="accent1"/>
              </a:buClr>
              <a:buFont typeface="Wingdings" pitchFamily="2" charset="2"/>
              <a:buChar char="Ø"/>
              <a:defRPr/>
            </a:pPr>
            <a:r>
              <a:rPr lang="en-US" sz="2400" dirty="0">
                <a:solidFill>
                  <a:schemeClr val="tx1"/>
                </a:solidFill>
              </a:rPr>
              <a:t>Helps those who cannot read to understand things easily</a:t>
            </a:r>
          </a:p>
          <a:p>
            <a:pPr marL="395288" lvl="1" indent="-395288" fontAlgn="auto">
              <a:spcBef>
                <a:spcPts val="580"/>
              </a:spcBef>
              <a:spcAft>
                <a:spcPts val="0"/>
              </a:spcAft>
              <a:buClr>
                <a:schemeClr val="accent1"/>
              </a:buClr>
              <a:buFont typeface="Wingdings" pitchFamily="2" charset="2"/>
              <a:buChar char="Ø"/>
              <a:defRPr/>
            </a:pPr>
            <a:r>
              <a:rPr lang="en-US" sz="2400" dirty="0">
                <a:solidFill>
                  <a:schemeClr val="tx1"/>
                </a:solidFill>
              </a:rPr>
              <a:t>Helps to retain information </a:t>
            </a:r>
          </a:p>
          <a:p>
            <a:pPr marL="395288" lvl="1" indent="-395288" fontAlgn="auto">
              <a:spcBef>
                <a:spcPts val="580"/>
              </a:spcBef>
              <a:spcAft>
                <a:spcPts val="0"/>
              </a:spcAft>
              <a:buClr>
                <a:schemeClr val="accent1"/>
              </a:buClr>
              <a:buFont typeface="Wingdings" pitchFamily="2" charset="2"/>
              <a:buChar char="Ø"/>
              <a:defRPr/>
            </a:pPr>
            <a:r>
              <a:rPr lang="en-US" sz="2400" dirty="0">
                <a:solidFill>
                  <a:schemeClr val="tx1"/>
                </a:solidFill>
              </a:rPr>
              <a:t>Helps to contextualize information</a:t>
            </a:r>
          </a:p>
          <a:p>
            <a:pPr marL="395288" lvl="1" indent="-395288" fontAlgn="auto">
              <a:spcBef>
                <a:spcPts val="580"/>
              </a:spcBef>
              <a:spcAft>
                <a:spcPts val="0"/>
              </a:spcAft>
              <a:buClr>
                <a:schemeClr val="accent1"/>
              </a:buClr>
              <a:buFont typeface="Wingdings" pitchFamily="2" charset="2"/>
              <a:buChar char="Ø"/>
              <a:defRPr/>
            </a:pPr>
            <a:r>
              <a:rPr lang="en-US" sz="2400" dirty="0">
                <a:solidFill>
                  <a:schemeClr val="tx1"/>
                </a:solidFill>
              </a:rPr>
              <a:t>Helps to avoid being embarrassed while discussing sensitive matters</a:t>
            </a:r>
          </a:p>
          <a:p>
            <a:pPr algn="ctr">
              <a:defRPr/>
            </a:pPr>
            <a:endParaRPr lang="en-US"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0" y="0"/>
          <a:ext cx="9144000" cy="6629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133600"/>
            <a:ext cx="8382000" cy="1143000"/>
          </a:xfrm>
        </p:spPr>
        <p:txBody>
          <a:bodyPr rtlCol="0">
            <a:noAutofit/>
          </a:bodyPr>
          <a:lstStyle/>
          <a:p>
            <a:pPr algn="ctr" eaLnBrk="1" fontAlgn="auto" hangingPunct="1">
              <a:spcAft>
                <a:spcPts val="0"/>
              </a:spcAft>
              <a:defRPr/>
            </a:pPr>
            <a:r>
              <a:rPr lang="en-US" sz="4400" b="1" dirty="0" smtClean="0">
                <a:solidFill>
                  <a:schemeClr val="tx1"/>
                </a:solidFill>
                <a:effectLst>
                  <a:outerShdw blurRad="38100" dist="38100" dir="2700000" algn="tl">
                    <a:srgbClr val="000000">
                      <a:alpha val="43137"/>
                    </a:srgbClr>
                  </a:outerShdw>
                </a:effectLst>
              </a:rPr>
              <a:t/>
            </a:r>
            <a:br>
              <a:rPr lang="en-US" sz="4400" b="1" dirty="0" smtClean="0">
                <a:solidFill>
                  <a:schemeClr val="tx1"/>
                </a:solidFill>
                <a:effectLst>
                  <a:outerShdw blurRad="38100" dist="38100" dir="2700000" algn="tl">
                    <a:srgbClr val="000000">
                      <a:alpha val="43137"/>
                    </a:srgbClr>
                  </a:outerShdw>
                </a:effectLst>
              </a:rPr>
            </a:br>
            <a:r>
              <a:rPr lang="en-US" sz="4800" b="1" dirty="0" smtClean="0">
                <a:solidFill>
                  <a:schemeClr val="tx1"/>
                </a:solidFill>
                <a:effectLst>
                  <a:outerShdw blurRad="38100" dist="38100" dir="2700000" algn="tl">
                    <a:srgbClr val="000000">
                      <a:alpha val="43137"/>
                    </a:srgbClr>
                  </a:outerShdw>
                </a:effectLst>
              </a:rPr>
              <a:t>Role Plays</a:t>
            </a:r>
            <a:endParaRPr lang="en-US" sz="4800" b="1" dirty="0">
              <a:solidFill>
                <a:schemeClr val="tx1"/>
              </a:solidFill>
              <a:effectLst>
                <a:outerShdw blurRad="38100" dist="38100" dir="2700000" algn="tl">
                  <a:srgbClr val="000000">
                    <a:alpha val="43137"/>
                  </a:srgbClr>
                </a:outerShdw>
              </a:effectLst>
            </a:endParaRPr>
          </a:p>
        </p:txBody>
      </p:sp>
      <p:pic>
        <p:nvPicPr>
          <p:cNvPr id="18435" name="Picture 6"/>
          <p:cNvPicPr>
            <a:picLocks noChangeAspect="1" noChangeArrowheads="1"/>
          </p:cNvPicPr>
          <p:nvPr/>
        </p:nvPicPr>
        <p:blipFill>
          <a:blip r:embed="rId3" cstate="print"/>
          <a:srcRect/>
          <a:stretch>
            <a:fillRect/>
          </a:stretch>
        </p:blipFill>
        <p:spPr bwMode="auto">
          <a:xfrm>
            <a:off x="533400" y="457200"/>
            <a:ext cx="1963738" cy="1066800"/>
          </a:xfrm>
          <a:prstGeom prst="rect">
            <a:avLst/>
          </a:prstGeom>
          <a:noFill/>
          <a:ln w="9525">
            <a:noFill/>
            <a:miter lim="800000"/>
            <a:headEnd/>
            <a:tailEnd/>
          </a:ln>
        </p:spPr>
      </p:pic>
      <p:sp>
        <p:nvSpPr>
          <p:cNvPr id="4" name="Rectangle 3"/>
          <p:cNvSpPr/>
          <p:nvPr/>
        </p:nvSpPr>
        <p:spPr>
          <a:xfrm>
            <a:off x="2819400" y="765175"/>
            <a:ext cx="2489200" cy="708025"/>
          </a:xfrm>
          <a:prstGeom prst="rect">
            <a:avLst/>
          </a:prstGeom>
        </p:spPr>
        <p:txBody>
          <a:bodyPr>
            <a:spAutoFit/>
          </a:bodyPr>
          <a:lstStyle/>
          <a:p>
            <a:pPr>
              <a:defRPr/>
            </a:pPr>
            <a:r>
              <a:rPr lang="en-US" sz="4000" b="1" dirty="0">
                <a:effectLst>
                  <a:outerShdw blurRad="38100" dist="38100" dir="2700000" algn="tl">
                    <a:srgbClr val="000000">
                      <a:alpha val="43137"/>
                    </a:srgbClr>
                  </a:outerShdw>
                </a:effectLst>
                <a:latin typeface="Franklin Gothic Book"/>
                <a:ea typeface="+mj-ea"/>
                <a:cs typeface="+mj-cs"/>
              </a:rPr>
              <a:t>ACTIVITY 3</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1066800"/>
            <a:ext cx="8229600" cy="990600"/>
          </a:xfrm>
        </p:spPr>
        <p:txBody>
          <a:bodyPr/>
          <a:lstStyle/>
          <a:p>
            <a:pPr algn="ctr" eaLnBrk="1" hangingPunct="1"/>
            <a:r>
              <a:rPr lang="en-US" b="1" smtClean="0">
                <a:solidFill>
                  <a:schemeClr val="tx1"/>
                </a:solidFill>
              </a:rPr>
              <a:t>Debriefing Questions</a:t>
            </a:r>
          </a:p>
        </p:txBody>
      </p:sp>
      <p:sp>
        <p:nvSpPr>
          <p:cNvPr id="19459" name="Content Placeholder 2"/>
          <p:cNvSpPr>
            <a:spLocks noGrp="1"/>
          </p:cNvSpPr>
          <p:nvPr>
            <p:ph sz="quarter" idx="1"/>
          </p:nvPr>
        </p:nvSpPr>
        <p:spPr>
          <a:xfrm>
            <a:off x="533400" y="2133600"/>
            <a:ext cx="8153400" cy="4343400"/>
          </a:xfrm>
        </p:spPr>
        <p:txBody>
          <a:bodyPr/>
          <a:lstStyle/>
          <a:p>
            <a:pPr marL="395288" lvl="1" indent="-395288" eaLnBrk="1" hangingPunct="1">
              <a:spcBef>
                <a:spcPts val="575"/>
              </a:spcBef>
              <a:buClr>
                <a:schemeClr val="accent1"/>
              </a:buClr>
              <a:buFont typeface="Wingdings" pitchFamily="2" charset="2"/>
              <a:buChar char="Ø"/>
            </a:pPr>
            <a:r>
              <a:rPr lang="en-US" sz="3200" smtClean="0"/>
              <a:t>How were the IEC materials used to enhance counselling?</a:t>
            </a:r>
          </a:p>
          <a:p>
            <a:pPr marL="395288" lvl="1" indent="-395288" eaLnBrk="1" hangingPunct="1">
              <a:spcBef>
                <a:spcPts val="575"/>
              </a:spcBef>
              <a:buClr>
                <a:schemeClr val="accent1"/>
              </a:buClr>
              <a:buFont typeface="Wingdings" pitchFamily="2" charset="2"/>
              <a:buChar char="Ø"/>
            </a:pPr>
            <a:r>
              <a:rPr lang="en-US" sz="3200" smtClean="0"/>
              <a:t>What could be done to improve their use in counselling?</a:t>
            </a:r>
          </a:p>
          <a:p>
            <a:pPr marL="395288" lvl="1" indent="-395288" eaLnBrk="1" hangingPunct="1">
              <a:spcBef>
                <a:spcPts val="575"/>
              </a:spcBef>
              <a:buClr>
                <a:schemeClr val="accent1"/>
              </a:buClr>
              <a:buFont typeface="Wingdings" pitchFamily="2" charset="2"/>
              <a:buChar char="Ø"/>
            </a:pPr>
            <a:r>
              <a:rPr lang="en-US" sz="3200" smtClean="0"/>
              <a:t>When/ where/ with whom is it most appropriate in ICTC counselling to use this method?</a:t>
            </a:r>
          </a:p>
          <a:p>
            <a:pPr marL="395288" lvl="1" indent="-395288" eaLnBrk="1" hangingPunct="1">
              <a:spcBef>
                <a:spcPts val="575"/>
              </a:spcBef>
              <a:buClr>
                <a:schemeClr val="accent1"/>
              </a:buClr>
              <a:buFont typeface="Wingdings" pitchFamily="2" charset="2"/>
              <a:buChar char="Ø"/>
            </a:pPr>
            <a:r>
              <a:rPr lang="en-US" sz="3200" smtClean="0"/>
              <a:t>What are some things that counsellors may have to do to incorporate these methods in their ICTC?</a:t>
            </a:r>
          </a:p>
        </p:txBody>
      </p:sp>
      <p:pic>
        <p:nvPicPr>
          <p:cNvPr id="19460" name="Picture 6"/>
          <p:cNvPicPr>
            <a:picLocks noChangeAspect="1" noChangeArrowheads="1"/>
          </p:cNvPicPr>
          <p:nvPr/>
        </p:nvPicPr>
        <p:blipFill>
          <a:blip r:embed="rId3" cstate="print"/>
          <a:srcRect/>
          <a:stretch>
            <a:fillRect/>
          </a:stretch>
        </p:blipFill>
        <p:spPr bwMode="auto">
          <a:xfrm>
            <a:off x="304800" y="228600"/>
            <a:ext cx="1963738" cy="1066800"/>
          </a:xfrm>
          <a:prstGeom prst="rect">
            <a:avLst/>
          </a:prstGeom>
          <a:noFill/>
          <a:ln w="9525">
            <a:noFill/>
            <a:miter lim="800000"/>
            <a:headEnd/>
            <a:tailEnd/>
          </a:ln>
        </p:spPr>
      </p:pic>
      <p:sp>
        <p:nvSpPr>
          <p:cNvPr id="5" name="Rectangle 4"/>
          <p:cNvSpPr/>
          <p:nvPr/>
        </p:nvSpPr>
        <p:spPr>
          <a:xfrm>
            <a:off x="2590800" y="381000"/>
            <a:ext cx="5486400" cy="646113"/>
          </a:xfrm>
          <a:prstGeom prst="rect">
            <a:avLst/>
          </a:prstGeom>
        </p:spPr>
        <p:txBody>
          <a:bodyPr>
            <a:spAutoFit/>
          </a:bodyPr>
          <a:lstStyle/>
          <a:p>
            <a:pPr>
              <a:defRPr/>
            </a:pPr>
            <a:r>
              <a:rPr lang="en-US" sz="3600" b="1" dirty="0">
                <a:effectLst>
                  <a:outerShdw blurRad="38100" dist="38100" dir="2700000" algn="tl">
                    <a:srgbClr val="000000">
                      <a:alpha val="43137"/>
                    </a:srgbClr>
                  </a:outerShdw>
                </a:effectLst>
                <a:latin typeface="Franklin Gothic Book"/>
                <a:ea typeface="+mj-ea"/>
                <a:cs typeface="+mj-cs"/>
              </a:rPr>
              <a:t>ACTIVITY 3: ROLE PLAYS</a:t>
            </a:r>
            <a:endParaRPr lang="en-US" sz="1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8001000" cy="1020762"/>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1. FILMS</a:t>
            </a:r>
            <a:r>
              <a:rPr lang="en-US" i="1" u="sng" dirty="0" smtClean="0">
                <a:solidFill>
                  <a:schemeClr val="tx1"/>
                </a:solidFill>
              </a:rPr>
              <a:t> </a:t>
            </a:r>
            <a:endParaRPr lang="en-US" dirty="0">
              <a:solidFill>
                <a:schemeClr val="tx1"/>
              </a:solidFill>
            </a:endParaRPr>
          </a:p>
        </p:txBody>
      </p:sp>
      <p:pic>
        <p:nvPicPr>
          <p:cNvPr id="20483" name="Picture 3"/>
          <p:cNvPicPr>
            <a:picLocks noChangeAspect="1" noChangeArrowheads="1"/>
          </p:cNvPicPr>
          <p:nvPr/>
        </p:nvPicPr>
        <p:blipFill>
          <a:blip r:embed="rId3" cstate="print"/>
          <a:srcRect/>
          <a:stretch>
            <a:fillRect/>
          </a:stretch>
        </p:blipFill>
        <p:spPr bwMode="auto">
          <a:xfrm>
            <a:off x="2209800" y="1447800"/>
            <a:ext cx="5346700" cy="4572000"/>
          </a:xfrm>
          <a:prstGeom prst="flowChartAlternateProcess">
            <a:avLst/>
          </a:prstGeom>
          <a:noFill/>
          <a:ln w="38100">
            <a:solidFill>
              <a:schemeClr val="tx1"/>
            </a:solid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153400" cy="868362"/>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2. FLIP BOOKS / FLASH CARDS</a:t>
            </a:r>
            <a:endParaRPr lang="en-US" b="1" dirty="0">
              <a:solidFill>
                <a:schemeClr val="tx1"/>
              </a:solidFill>
              <a:effectLst>
                <a:outerShdw blurRad="38100" dist="38100" dir="2700000" algn="tl">
                  <a:srgbClr val="000000">
                    <a:alpha val="43137"/>
                  </a:srgbClr>
                </a:outerShdw>
              </a:effectLst>
            </a:endParaRPr>
          </a:p>
        </p:txBody>
      </p:sp>
      <p:pic>
        <p:nvPicPr>
          <p:cNvPr id="4" name="Content Placeholder 3" descr="flipbook 2.JPG"/>
          <p:cNvPicPr>
            <a:picLocks noGrp="1"/>
          </p:cNvPicPr>
          <p:nvPr>
            <p:ph sz="quarter" idx="1"/>
          </p:nvPr>
        </p:nvPicPr>
        <p:blipFill>
          <a:blip r:embed="rId3" cstate="print"/>
          <a:stretch>
            <a:fillRect/>
          </a:stretch>
        </p:blipFill>
        <p:spPr>
          <a:xfrm>
            <a:off x="838200" y="1524000"/>
            <a:ext cx="7239000" cy="4724400"/>
          </a:xfrm>
          <a:prstGeom prst="roundRect">
            <a:avLst/>
          </a:prstGeom>
          <a:ln w="38100" cap="sq">
            <a:solidFill>
              <a:schemeClr val="tx1"/>
            </a:solidFill>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153400" cy="1020762"/>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3. WALL CHARTS</a:t>
            </a:r>
            <a:endParaRPr lang="en-US" b="1" dirty="0">
              <a:solidFill>
                <a:schemeClr val="tx1"/>
              </a:solidFill>
              <a:effectLst>
                <a:outerShdw blurRad="38100" dist="38100" dir="2700000" algn="tl">
                  <a:srgbClr val="000000">
                    <a:alpha val="43137"/>
                  </a:srgbClr>
                </a:outerShdw>
              </a:effectLst>
            </a:endParaRPr>
          </a:p>
        </p:txBody>
      </p:sp>
      <p:pic>
        <p:nvPicPr>
          <p:cNvPr id="6" name="Content Placeholder 3" descr="Nutrition chart.JPG"/>
          <p:cNvPicPr>
            <a:picLocks/>
          </p:cNvPicPr>
          <p:nvPr/>
        </p:nvPicPr>
        <p:blipFill>
          <a:blip r:embed="rId3" cstate="print"/>
          <a:srcRect/>
          <a:stretch>
            <a:fillRect/>
          </a:stretch>
        </p:blipFill>
        <p:spPr bwMode="auto">
          <a:xfrm>
            <a:off x="4419600" y="3048000"/>
            <a:ext cx="4364038" cy="3275013"/>
          </a:xfrm>
          <a:prstGeom prst="roundRect">
            <a:avLst/>
          </a:prstGeom>
          <a:noFill/>
          <a:ln w="38100" cap="sq">
            <a:solidFill>
              <a:schemeClr val="tx1"/>
            </a:solidFill>
            <a:miter lim="800000"/>
            <a:headEnd/>
            <a:tailEnd/>
          </a:ln>
          <a:effectLst>
            <a:outerShdw dist="38100" dir="2700000" algn="tl" rotWithShape="0">
              <a:srgbClr val="000000">
                <a:alpha val="42999"/>
              </a:srgbClr>
            </a:outerShdw>
          </a:effectLst>
        </p:spPr>
      </p:pic>
      <p:pic>
        <p:nvPicPr>
          <p:cNvPr id="7" name="Picture 6" descr="280.JPG"/>
          <p:cNvPicPr/>
          <p:nvPr/>
        </p:nvPicPr>
        <p:blipFill>
          <a:blip r:embed="rId4" cstate="print"/>
          <a:stretch>
            <a:fillRect/>
          </a:stretch>
        </p:blipFill>
        <p:spPr>
          <a:xfrm>
            <a:off x="762000" y="1905000"/>
            <a:ext cx="4559300" cy="3419475"/>
          </a:xfrm>
          <a:prstGeom prst="roundRect">
            <a:avLst/>
          </a:prstGeom>
          <a:ln w="38100" cap="sq">
            <a:solidFill>
              <a:schemeClr val="tx1"/>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77200" cy="1066800"/>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4. POSTERS</a:t>
            </a:r>
            <a:endParaRPr lang="en-US" b="1" dirty="0">
              <a:solidFill>
                <a:schemeClr val="tx1"/>
              </a:solidFill>
              <a:effectLst>
                <a:outerShdw blurRad="38100" dist="38100" dir="2700000" algn="tl">
                  <a:srgbClr val="000000">
                    <a:alpha val="43137"/>
                  </a:srgbClr>
                </a:outerShdw>
              </a:effectLst>
            </a:endParaRPr>
          </a:p>
        </p:txBody>
      </p:sp>
      <p:pic>
        <p:nvPicPr>
          <p:cNvPr id="4" name="Content Placeholder 3" descr="World_AIDS_Day_VCT.jpg"/>
          <p:cNvPicPr>
            <a:picLocks noGrp="1"/>
          </p:cNvPicPr>
          <p:nvPr>
            <p:ph sz="quarter" idx="1"/>
          </p:nvPr>
        </p:nvPicPr>
        <p:blipFill>
          <a:blip r:embed="rId3" cstate="print"/>
          <a:stretch>
            <a:fillRect/>
          </a:stretch>
        </p:blipFill>
        <p:spPr>
          <a:xfrm>
            <a:off x="1143000" y="1676400"/>
            <a:ext cx="2971800" cy="3867150"/>
          </a:xfrm>
          <a:prstGeom prst="roundRect">
            <a:avLst/>
          </a:prstGeom>
          <a:ln w="38100" cap="sq">
            <a:solidFill>
              <a:schemeClr val="tx1"/>
            </a:solidFill>
          </a:ln>
          <a:effectLst>
            <a:outerShdw blurRad="50800" dist="38100" dir="2700000" algn="tl" rotWithShape="0">
              <a:srgbClr val="000000">
                <a:alpha val="43000"/>
              </a:srgbClr>
            </a:outerShdw>
          </a:effectLst>
        </p:spPr>
      </p:pic>
      <p:pic>
        <p:nvPicPr>
          <p:cNvPr id="6" name="Picture 5" descr="World_AIDS_Day_PMTCT.jpg"/>
          <p:cNvPicPr/>
          <p:nvPr/>
        </p:nvPicPr>
        <p:blipFill>
          <a:blip r:embed="rId4" cstate="print"/>
          <a:stretch>
            <a:fillRect/>
          </a:stretch>
        </p:blipFill>
        <p:spPr>
          <a:xfrm>
            <a:off x="4953000" y="2362200"/>
            <a:ext cx="2743200" cy="3886200"/>
          </a:xfrm>
          <a:prstGeom prst="roundRect">
            <a:avLst/>
          </a:prstGeom>
          <a:ln w="38100" cap="sq">
            <a:solidFill>
              <a:schemeClr val="tx1"/>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868362"/>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5. HANDOUTS / LEAFLETS</a:t>
            </a:r>
            <a:endParaRPr lang="en-US" b="1" dirty="0">
              <a:solidFill>
                <a:schemeClr val="tx1"/>
              </a:solidFill>
              <a:effectLst>
                <a:outerShdw blurRad="38100" dist="38100" dir="2700000" algn="tl">
                  <a:srgbClr val="000000">
                    <a:alpha val="43137"/>
                  </a:srgbClr>
                </a:outerShdw>
              </a:effectLst>
            </a:endParaRPr>
          </a:p>
        </p:txBody>
      </p:sp>
      <p:pic>
        <p:nvPicPr>
          <p:cNvPr id="4" name="Content Placeholder 3" descr="Image001.jpg"/>
          <p:cNvPicPr>
            <a:picLocks noGrp="1"/>
          </p:cNvPicPr>
          <p:nvPr>
            <p:ph sz="quarter" idx="1"/>
          </p:nvPr>
        </p:nvPicPr>
        <p:blipFill>
          <a:blip r:embed="rId3" cstate="print"/>
          <a:stretch>
            <a:fillRect/>
          </a:stretch>
        </p:blipFill>
        <p:spPr>
          <a:xfrm>
            <a:off x="685800" y="1371600"/>
            <a:ext cx="3276600" cy="3886200"/>
          </a:xfrm>
          <a:prstGeom prst="roundRect">
            <a:avLst/>
          </a:prstGeom>
          <a:ln w="38100" cap="sq">
            <a:solidFill>
              <a:schemeClr val="tx1"/>
            </a:solidFill>
          </a:ln>
          <a:effectLst>
            <a:outerShdw blurRad="50800" dist="38100" dir="2700000" algn="tl" rotWithShape="0">
              <a:srgbClr val="000000">
                <a:alpha val="43000"/>
              </a:srgbClr>
            </a:outerShdw>
          </a:effectLst>
        </p:spPr>
      </p:pic>
      <p:pic>
        <p:nvPicPr>
          <p:cNvPr id="5" name="Picture 4" descr="Image002.jpg"/>
          <p:cNvPicPr/>
          <p:nvPr/>
        </p:nvPicPr>
        <p:blipFill>
          <a:blip r:embed="rId4" cstate="print"/>
          <a:stretch>
            <a:fillRect/>
          </a:stretch>
        </p:blipFill>
        <p:spPr>
          <a:xfrm>
            <a:off x="4800600" y="2514600"/>
            <a:ext cx="3124200" cy="3886200"/>
          </a:xfrm>
          <a:prstGeom prst="roundRect">
            <a:avLst/>
          </a:prstGeom>
          <a:ln w="38100" cap="sq">
            <a:solidFill>
              <a:schemeClr val="tx1"/>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077200" cy="1143000"/>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Objectives</a:t>
            </a:r>
          </a:p>
        </p:txBody>
      </p:sp>
      <p:sp>
        <p:nvSpPr>
          <p:cNvPr id="3" name="Content Placeholder 2"/>
          <p:cNvSpPr>
            <a:spLocks noGrp="1"/>
          </p:cNvSpPr>
          <p:nvPr>
            <p:ph sz="quarter" idx="1"/>
          </p:nvPr>
        </p:nvSpPr>
        <p:spPr>
          <a:xfrm>
            <a:off x="914400" y="1524000"/>
            <a:ext cx="7772400" cy="4495800"/>
          </a:xfrm>
        </p:spPr>
        <p:txBody>
          <a:bodyPr rtlCol="0">
            <a:normAutofit/>
          </a:bodyPr>
          <a:lstStyle/>
          <a:p>
            <a:pPr marL="274320" indent="-274320" eaLnBrk="1" fontAlgn="auto" hangingPunct="1">
              <a:spcBef>
                <a:spcPts val="580"/>
              </a:spcBef>
              <a:spcAft>
                <a:spcPts val="0"/>
              </a:spcAft>
              <a:buFont typeface="Arial" pitchFamily="34" charset="0"/>
              <a:buNone/>
              <a:defRPr/>
            </a:pPr>
            <a:r>
              <a:rPr lang="en-US" sz="2800" dirty="0" smtClean="0"/>
              <a:t>At the end of this session, participants will be able to</a:t>
            </a:r>
          </a:p>
          <a:p>
            <a:pPr marL="569913" indent="-344488" eaLnBrk="1" fontAlgn="auto" hangingPunct="1">
              <a:spcBef>
                <a:spcPts val="580"/>
              </a:spcBef>
              <a:spcAft>
                <a:spcPts val="0"/>
              </a:spcAft>
              <a:buFont typeface="Wingdings 2"/>
              <a:buChar char=""/>
              <a:defRPr/>
            </a:pPr>
            <a:r>
              <a:rPr lang="en-US" sz="2800" dirty="0" smtClean="0"/>
              <a:t>State the importance of using IEC materials </a:t>
            </a:r>
          </a:p>
          <a:p>
            <a:pPr marL="569913" indent="-344488" eaLnBrk="1" fontAlgn="auto" hangingPunct="1">
              <a:spcBef>
                <a:spcPts val="580"/>
              </a:spcBef>
              <a:spcAft>
                <a:spcPts val="0"/>
              </a:spcAft>
              <a:buFont typeface="Wingdings 2"/>
              <a:buChar char=""/>
              <a:defRPr/>
            </a:pPr>
            <a:r>
              <a:rPr lang="en-US" sz="2800" dirty="0" smtClean="0"/>
              <a:t>List the types of IEC materials available and their uses</a:t>
            </a:r>
          </a:p>
          <a:p>
            <a:pPr marL="569913" indent="-344488" eaLnBrk="1" fontAlgn="auto" hangingPunct="1">
              <a:spcBef>
                <a:spcPts val="580"/>
              </a:spcBef>
              <a:spcAft>
                <a:spcPts val="0"/>
              </a:spcAft>
              <a:buFont typeface="Wingdings 2"/>
              <a:buChar char=""/>
              <a:defRPr/>
            </a:pPr>
            <a:r>
              <a:rPr lang="en-US" sz="2800" dirty="0" smtClean="0"/>
              <a:t>Demonstrate how to use the ICTC flipbook and an IEC film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8001000" cy="1143000"/>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6. BOOKLETS</a:t>
            </a:r>
            <a:endParaRPr lang="en-US" b="1" dirty="0">
              <a:solidFill>
                <a:schemeClr val="tx1"/>
              </a:solidFill>
              <a:effectLst>
                <a:outerShdw blurRad="38100" dist="38100" dir="2700000" algn="tl">
                  <a:srgbClr val="000000">
                    <a:alpha val="43137"/>
                  </a:srgbClr>
                </a:outerShdw>
              </a:effectLst>
            </a:endParaRPr>
          </a:p>
        </p:txBody>
      </p:sp>
      <p:pic>
        <p:nvPicPr>
          <p:cNvPr id="25603" name="Content Placeholder 3" descr="Booklet_Page_1.jpg"/>
          <p:cNvPicPr>
            <a:picLocks noGrp="1" noChangeAspect="1"/>
          </p:cNvPicPr>
          <p:nvPr>
            <p:ph sz="quarter" idx="1"/>
          </p:nvPr>
        </p:nvPicPr>
        <p:blipFill>
          <a:blip r:embed="rId3" cstate="print"/>
          <a:srcRect/>
          <a:stretch>
            <a:fillRect/>
          </a:stretch>
        </p:blipFill>
        <p:spPr>
          <a:xfrm rot="20964708">
            <a:off x="1016000" y="2316163"/>
            <a:ext cx="6707188" cy="3351212"/>
          </a:xfrm>
          <a:ln w="38100">
            <a:solidFill>
              <a:schemeClr val="tx1"/>
            </a:solid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7. MODELS</a:t>
            </a:r>
            <a:endParaRPr lang="en-US" b="1" dirty="0">
              <a:solidFill>
                <a:schemeClr val="tx1"/>
              </a:solidFill>
              <a:effectLst>
                <a:outerShdw blurRad="38100" dist="38100" dir="2700000" algn="tl">
                  <a:srgbClr val="000000">
                    <a:alpha val="43137"/>
                  </a:srgbClr>
                </a:outerShdw>
              </a:effectLst>
            </a:endParaRPr>
          </a:p>
        </p:txBody>
      </p:sp>
      <p:pic>
        <p:nvPicPr>
          <p:cNvPr id="4" name="Content Placeholder 3" descr="209.JPG"/>
          <p:cNvPicPr>
            <a:picLocks noGrp="1"/>
          </p:cNvPicPr>
          <p:nvPr>
            <p:ph sz="quarter" idx="1"/>
          </p:nvPr>
        </p:nvPicPr>
        <p:blipFill>
          <a:blip r:embed="rId3" cstate="print"/>
          <a:srcRect l="10526" r="12281"/>
          <a:stretch>
            <a:fillRect/>
          </a:stretch>
        </p:blipFill>
        <p:spPr>
          <a:xfrm>
            <a:off x="1371600" y="1752600"/>
            <a:ext cx="3429000" cy="3200400"/>
          </a:xfrm>
          <a:prstGeom prst="roundRect">
            <a:avLst/>
          </a:prstGeom>
          <a:ln w="38100" cap="sq">
            <a:solidFill>
              <a:schemeClr val="tx1"/>
            </a:solidFill>
          </a:ln>
          <a:effectLst>
            <a:outerShdw blurRad="50800" dist="38100" dir="2700000" algn="tl" rotWithShape="0">
              <a:srgbClr val="000000">
                <a:alpha val="43000"/>
              </a:srgbClr>
            </a:outerShdw>
          </a:effectLst>
        </p:spPr>
      </p:pic>
      <p:pic>
        <p:nvPicPr>
          <p:cNvPr id="5" name="Content Placeholder 3" descr="Image001.jpg"/>
          <p:cNvPicPr>
            <a:picLocks/>
          </p:cNvPicPr>
          <p:nvPr/>
        </p:nvPicPr>
        <p:blipFill>
          <a:blip r:embed="rId4" cstate="print"/>
          <a:srcRect l="14732" t="40407" r="15819" b="14135"/>
          <a:stretch>
            <a:fillRect/>
          </a:stretch>
        </p:blipFill>
        <p:spPr>
          <a:xfrm>
            <a:off x="4572000" y="2895600"/>
            <a:ext cx="2819400" cy="3352800"/>
          </a:xfrm>
          <a:prstGeom prst="roundRect">
            <a:avLst/>
          </a:prstGeom>
          <a:ln w="38100" cap="sq">
            <a:solidFill>
              <a:schemeClr val="tx1"/>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792162"/>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8. GAMES</a:t>
            </a:r>
            <a:r>
              <a:rPr lang="en-US" b="1" dirty="0" smtClean="0">
                <a:effectLst>
                  <a:outerShdw blurRad="38100" dist="38100" dir="2700000" algn="tl">
                    <a:srgbClr val="000000">
                      <a:alpha val="43137"/>
                    </a:srgbClr>
                  </a:outerShdw>
                </a:effectLst>
              </a:rPr>
              <a:t> </a:t>
            </a:r>
            <a:endParaRPr lang="en-US" b="1" dirty="0">
              <a:effectLst>
                <a:outerShdw blurRad="38100" dist="38100" dir="2700000" algn="tl">
                  <a:srgbClr val="000000">
                    <a:alpha val="43137"/>
                  </a:srgbClr>
                </a:outerShdw>
              </a:effectLst>
            </a:endParaRPr>
          </a:p>
        </p:txBody>
      </p:sp>
      <p:pic>
        <p:nvPicPr>
          <p:cNvPr id="4" name="Content Placeholder 3" descr="Snakes &amp; Ladders board game1.jpg"/>
          <p:cNvPicPr>
            <a:picLocks noGrp="1"/>
          </p:cNvPicPr>
          <p:nvPr>
            <p:ph sz="quarter" idx="1"/>
          </p:nvPr>
        </p:nvPicPr>
        <p:blipFill>
          <a:blip r:embed="rId3" cstate="print"/>
          <a:stretch>
            <a:fillRect/>
          </a:stretch>
        </p:blipFill>
        <p:spPr>
          <a:xfrm>
            <a:off x="304800" y="1524000"/>
            <a:ext cx="3962400" cy="3657600"/>
          </a:xfrm>
          <a:prstGeom prst="roundRect">
            <a:avLst/>
          </a:prstGeom>
          <a:ln w="38100" cap="sq">
            <a:solidFill>
              <a:schemeClr val="tx1"/>
            </a:solidFill>
          </a:ln>
          <a:effectLst>
            <a:outerShdw blurRad="50800" dist="38100" dir="2700000" algn="tl" rotWithShape="0">
              <a:srgbClr val="000000">
                <a:alpha val="43000"/>
              </a:srgbClr>
            </a:outerShdw>
          </a:effectLst>
        </p:spPr>
      </p:pic>
      <p:pic>
        <p:nvPicPr>
          <p:cNvPr id="5" name="Picture 4" descr="DSC00444.JPG"/>
          <p:cNvPicPr>
            <a:picLocks noChangeAspect="1"/>
          </p:cNvPicPr>
          <p:nvPr/>
        </p:nvPicPr>
        <p:blipFill>
          <a:blip r:embed="rId4" cstate="print"/>
          <a:srcRect l="9166" t="35555" r="12500"/>
          <a:stretch>
            <a:fillRect/>
          </a:stretch>
        </p:blipFill>
        <p:spPr>
          <a:xfrm>
            <a:off x="4114800" y="3657600"/>
            <a:ext cx="4495800" cy="2773363"/>
          </a:xfrm>
          <a:prstGeom prst="roundRect">
            <a:avLst/>
          </a:prstGeom>
          <a:ln w="38100" cap="sq">
            <a:solidFill>
              <a:schemeClr val="tx1"/>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077200" cy="1096962"/>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Opportunities to Use IEC</a:t>
            </a:r>
          </a:p>
        </p:txBody>
      </p:sp>
      <p:sp>
        <p:nvSpPr>
          <p:cNvPr id="3" name="Content Placeholder 2"/>
          <p:cNvSpPr>
            <a:spLocks noGrp="1"/>
          </p:cNvSpPr>
          <p:nvPr>
            <p:ph sz="quarter" idx="1"/>
          </p:nvPr>
        </p:nvSpPr>
        <p:spPr>
          <a:xfrm>
            <a:off x="914400" y="1447800"/>
            <a:ext cx="4267200" cy="4572000"/>
          </a:xfrm>
        </p:spPr>
        <p:txBody>
          <a:bodyPr rtlCol="0">
            <a:normAutofit fontScale="92500"/>
          </a:bodyPr>
          <a:lstStyle/>
          <a:p>
            <a:pPr marL="463550" indent="-409575" eaLnBrk="1" fontAlgn="auto" hangingPunct="1">
              <a:spcBef>
                <a:spcPts val="580"/>
              </a:spcBef>
              <a:spcAft>
                <a:spcPts val="0"/>
              </a:spcAft>
              <a:buFont typeface="Wingdings" pitchFamily="2" charset="2"/>
              <a:buChar char="Ø"/>
              <a:defRPr/>
            </a:pPr>
            <a:r>
              <a:rPr lang="en-US" sz="4000" dirty="0" smtClean="0"/>
              <a:t>Messages during waiting time</a:t>
            </a:r>
          </a:p>
          <a:p>
            <a:pPr marL="463550" indent="-409575" eaLnBrk="1" fontAlgn="auto" hangingPunct="1">
              <a:spcBef>
                <a:spcPts val="580"/>
              </a:spcBef>
              <a:spcAft>
                <a:spcPts val="0"/>
              </a:spcAft>
              <a:buFont typeface="Wingdings" pitchFamily="2" charset="2"/>
              <a:buChar char="Ø"/>
              <a:defRPr/>
            </a:pPr>
            <a:r>
              <a:rPr lang="en-US" sz="4000" dirty="0" smtClean="0"/>
              <a:t>Messages during the counselling session</a:t>
            </a:r>
          </a:p>
          <a:p>
            <a:pPr marL="463550" indent="-409575" eaLnBrk="1" fontAlgn="auto" hangingPunct="1">
              <a:spcBef>
                <a:spcPts val="580"/>
              </a:spcBef>
              <a:spcAft>
                <a:spcPts val="0"/>
              </a:spcAft>
              <a:buFont typeface="Wingdings" pitchFamily="2" charset="2"/>
              <a:buChar char="Ø"/>
              <a:defRPr/>
            </a:pPr>
            <a:r>
              <a:rPr lang="en-US" sz="4000" dirty="0" smtClean="0"/>
              <a:t>Take-home messages after counselling session</a:t>
            </a:r>
          </a:p>
          <a:p>
            <a:pPr marL="274320" indent="-274320" eaLnBrk="1" fontAlgn="auto" hangingPunct="1">
              <a:spcBef>
                <a:spcPts val="580"/>
              </a:spcBef>
              <a:spcAft>
                <a:spcPts val="0"/>
              </a:spcAft>
              <a:buFont typeface="Wingdings 2"/>
              <a:buChar char=""/>
              <a:defRPr/>
            </a:pPr>
            <a:endParaRPr lang="en-US" sz="2900" dirty="0" smtClean="0"/>
          </a:p>
        </p:txBody>
      </p:sp>
      <p:pic>
        <p:nvPicPr>
          <p:cNvPr id="28676" name="Picture 7" descr="scan 1.jpg"/>
          <p:cNvPicPr>
            <a:picLocks noChangeAspect="1"/>
          </p:cNvPicPr>
          <p:nvPr/>
        </p:nvPicPr>
        <p:blipFill>
          <a:blip r:embed="rId3" cstate="print">
            <a:lum contrast="14000"/>
          </a:blip>
          <a:srcRect l="26437" t="22221" r="23297" b="55556"/>
          <a:stretch>
            <a:fillRect/>
          </a:stretch>
        </p:blipFill>
        <p:spPr bwMode="auto">
          <a:xfrm>
            <a:off x="5943600" y="1447800"/>
            <a:ext cx="2438400" cy="1524000"/>
          </a:xfrm>
          <a:prstGeom prst="rect">
            <a:avLst/>
          </a:prstGeom>
          <a:noFill/>
          <a:ln w="9525">
            <a:noFill/>
            <a:miter lim="800000"/>
            <a:headEnd/>
            <a:tailEnd/>
          </a:ln>
        </p:spPr>
      </p:pic>
      <p:pic>
        <p:nvPicPr>
          <p:cNvPr id="28677" name="Picture 8" descr="scan 2.jpg"/>
          <p:cNvPicPr>
            <a:picLocks noChangeAspect="1"/>
          </p:cNvPicPr>
          <p:nvPr/>
        </p:nvPicPr>
        <p:blipFill>
          <a:blip r:embed="rId4" cstate="print"/>
          <a:srcRect l="23297" t="26666" r="31149" b="53333"/>
          <a:stretch>
            <a:fillRect/>
          </a:stretch>
        </p:blipFill>
        <p:spPr bwMode="auto">
          <a:xfrm>
            <a:off x="6096000" y="3581400"/>
            <a:ext cx="2209800" cy="137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Some Key Points for IEC</a:t>
            </a:r>
          </a:p>
        </p:txBody>
      </p:sp>
      <p:sp>
        <p:nvSpPr>
          <p:cNvPr id="25603" name="Content Placeholder 3"/>
          <p:cNvSpPr>
            <a:spLocks noGrp="1"/>
          </p:cNvSpPr>
          <p:nvPr>
            <p:ph sz="quarter" idx="1"/>
          </p:nvPr>
        </p:nvSpPr>
        <p:spPr>
          <a:xfrm>
            <a:off x="762000" y="1676400"/>
            <a:ext cx="7924800" cy="4343400"/>
          </a:xfrm>
        </p:spPr>
        <p:txBody>
          <a:bodyPr>
            <a:normAutofit/>
          </a:bodyPr>
          <a:lstStyle/>
          <a:p>
            <a:pPr marL="395288" indent="-395288" eaLnBrk="1" fontAlgn="auto" hangingPunct="1">
              <a:spcBef>
                <a:spcPts val="580"/>
              </a:spcBef>
              <a:spcAft>
                <a:spcPts val="0"/>
              </a:spcAft>
              <a:buFont typeface="Wingdings" pitchFamily="2" charset="2"/>
              <a:buChar char="Ø"/>
              <a:defRPr/>
            </a:pPr>
            <a:r>
              <a:rPr lang="en-US" sz="4000" dirty="0" smtClean="0"/>
              <a:t>Need for common/standard messages</a:t>
            </a:r>
          </a:p>
          <a:p>
            <a:pPr marL="395288" indent="-395288" eaLnBrk="1" fontAlgn="auto" hangingPunct="1">
              <a:spcBef>
                <a:spcPts val="580"/>
              </a:spcBef>
              <a:spcAft>
                <a:spcPts val="0"/>
              </a:spcAft>
              <a:buFont typeface="Wingdings" pitchFamily="2" charset="2"/>
              <a:buChar char="Ø"/>
              <a:defRPr/>
            </a:pPr>
            <a:r>
              <a:rPr lang="en-US" sz="4000" dirty="0" smtClean="0"/>
              <a:t>Remove negative messages</a:t>
            </a:r>
          </a:p>
          <a:p>
            <a:pPr marL="395288" indent="-395288" eaLnBrk="1" fontAlgn="auto" hangingPunct="1">
              <a:spcBef>
                <a:spcPts val="580"/>
              </a:spcBef>
              <a:spcAft>
                <a:spcPts val="0"/>
              </a:spcAft>
              <a:buFont typeface="Wingdings" pitchFamily="2" charset="2"/>
              <a:buChar char="Ø"/>
              <a:defRPr/>
            </a:pPr>
            <a:r>
              <a:rPr lang="en-US" sz="4000" dirty="0" smtClean="0"/>
              <a:t>Need for relevant messages</a:t>
            </a:r>
          </a:p>
          <a:p>
            <a:pPr marL="274320" indent="-274320" eaLnBrk="1" fontAlgn="auto" hangingPunct="1">
              <a:spcBef>
                <a:spcPts val="580"/>
              </a:spcBef>
              <a:spcAft>
                <a:spcPts val="0"/>
              </a:spcAft>
              <a:buFont typeface="Wingdings 2"/>
              <a:buNone/>
              <a:defRPr/>
            </a:pPr>
            <a:endParaRPr 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8001000" cy="1143000"/>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Use of IEC Materials in Counselling</a:t>
            </a:r>
          </a:p>
        </p:txBody>
      </p:sp>
      <p:sp>
        <p:nvSpPr>
          <p:cNvPr id="4" name="Horizontal Scroll 3"/>
          <p:cNvSpPr/>
          <p:nvPr/>
        </p:nvSpPr>
        <p:spPr>
          <a:xfrm>
            <a:off x="838200" y="1524000"/>
            <a:ext cx="7696200" cy="3429000"/>
          </a:xfrm>
          <a:prstGeom prst="horizontalScroll">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US" sz="3200" b="1" dirty="0">
                <a:solidFill>
                  <a:schemeClr val="tx1"/>
                </a:solidFill>
              </a:rPr>
              <a:t>Remember IEC materials are only an aid to counselling. They cannot replace the counsellor nor good counselling.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33600"/>
            <a:ext cx="8305800" cy="1143000"/>
          </a:xfrm>
        </p:spPr>
        <p:txBody>
          <a:bodyPr rtlCol="0">
            <a:noAutofit/>
          </a:bodyPr>
          <a:lstStyle/>
          <a:p>
            <a:pPr algn="ctr" eaLnBrk="1" fontAlgn="auto" hangingPunct="1">
              <a:spcAft>
                <a:spcPts val="0"/>
              </a:spcAft>
              <a:defRPr/>
            </a:pPr>
            <a:r>
              <a:rPr lang="en-US" sz="4800" b="1" dirty="0" smtClean="0">
                <a:solidFill>
                  <a:schemeClr val="tx1"/>
                </a:solidFill>
                <a:effectLst>
                  <a:outerShdw blurRad="38100" dist="38100" dir="2700000" algn="tl">
                    <a:srgbClr val="000000">
                      <a:alpha val="43137"/>
                    </a:srgbClr>
                  </a:outerShdw>
                </a:effectLst>
              </a:rPr>
              <a:t/>
            </a:r>
            <a:br>
              <a:rPr lang="en-US" sz="4800" b="1" dirty="0" smtClean="0">
                <a:solidFill>
                  <a:schemeClr val="tx1"/>
                </a:solidFill>
                <a:effectLst>
                  <a:outerShdw blurRad="38100" dist="38100" dir="2700000" algn="tl">
                    <a:srgbClr val="000000">
                      <a:alpha val="43137"/>
                    </a:srgbClr>
                  </a:outerShdw>
                </a:effectLst>
              </a:rPr>
            </a:br>
            <a:r>
              <a:rPr lang="en-US" sz="4800" b="1" dirty="0" smtClean="0">
                <a:solidFill>
                  <a:schemeClr val="tx1"/>
                </a:solidFill>
                <a:effectLst>
                  <a:outerShdw blurRad="38100" dist="38100" dir="2700000" algn="tl">
                    <a:srgbClr val="000000">
                      <a:alpha val="43137"/>
                    </a:srgbClr>
                  </a:outerShdw>
                </a:effectLst>
              </a:rPr>
              <a:t>Demonstration</a:t>
            </a:r>
            <a:endParaRPr lang="en-US" sz="4800" b="1" dirty="0">
              <a:solidFill>
                <a:schemeClr val="tx1"/>
              </a:solidFill>
              <a:effectLst>
                <a:outerShdw blurRad="38100" dist="38100" dir="2700000" algn="tl">
                  <a:srgbClr val="000000">
                    <a:alpha val="43137"/>
                  </a:srgbClr>
                </a:outerShdw>
              </a:effectLst>
            </a:endParaRPr>
          </a:p>
        </p:txBody>
      </p:sp>
      <p:pic>
        <p:nvPicPr>
          <p:cNvPr id="8195" name="Picture 6"/>
          <p:cNvPicPr>
            <a:picLocks noChangeAspect="1" noChangeArrowheads="1"/>
          </p:cNvPicPr>
          <p:nvPr/>
        </p:nvPicPr>
        <p:blipFill>
          <a:blip r:embed="rId3" cstate="print"/>
          <a:srcRect/>
          <a:stretch>
            <a:fillRect/>
          </a:stretch>
        </p:blipFill>
        <p:spPr bwMode="auto">
          <a:xfrm>
            <a:off x="533400" y="457200"/>
            <a:ext cx="1963738" cy="1066800"/>
          </a:xfrm>
          <a:prstGeom prst="rect">
            <a:avLst/>
          </a:prstGeom>
          <a:noFill/>
          <a:ln w="9525">
            <a:noFill/>
            <a:miter lim="800000"/>
            <a:headEnd/>
            <a:tailEnd/>
          </a:ln>
        </p:spPr>
      </p:pic>
      <p:sp>
        <p:nvSpPr>
          <p:cNvPr id="4" name="Rectangle 3"/>
          <p:cNvSpPr/>
          <p:nvPr/>
        </p:nvSpPr>
        <p:spPr>
          <a:xfrm>
            <a:off x="2819400" y="679450"/>
            <a:ext cx="2568575" cy="708025"/>
          </a:xfrm>
          <a:prstGeom prst="rect">
            <a:avLst/>
          </a:prstGeom>
        </p:spPr>
        <p:txBody>
          <a:bodyPr>
            <a:spAutoFit/>
          </a:bodyPr>
          <a:lstStyle/>
          <a:p>
            <a:pPr>
              <a:defRPr/>
            </a:pPr>
            <a:r>
              <a:rPr lang="en-US" sz="4000" b="1" dirty="0">
                <a:effectLst>
                  <a:outerShdw blurRad="38100" dist="38100" dir="2700000" algn="tl">
                    <a:srgbClr val="000000">
                      <a:alpha val="43137"/>
                    </a:srgbClr>
                  </a:outerShdw>
                </a:effectLst>
                <a:latin typeface="Franklin Gothic Book"/>
                <a:ea typeface="+mj-ea"/>
                <a:cs typeface="+mj-cs"/>
              </a:rPr>
              <a:t>ACTIVITY 1</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74638"/>
            <a:ext cx="6019800" cy="1143000"/>
          </a:xfrm>
        </p:spPr>
        <p:txBody>
          <a:bodyPr rtlCol="0">
            <a:normAutofit fontScale="90000"/>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ACTIVITY 1: DEMONSTRATION</a:t>
            </a:r>
            <a:endParaRPr lang="en-US" b="1" dirty="0">
              <a:solidFill>
                <a:schemeClr val="tx1"/>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533400" y="1828800"/>
            <a:ext cx="8229600" cy="3352800"/>
          </a:xfrm>
        </p:spPr>
        <p:txBody>
          <a:bodyPr rtlCol="0">
            <a:normAutofit/>
          </a:bodyPr>
          <a:lstStyle/>
          <a:p>
            <a:pPr marL="857250" indent="-857250" algn="ctr" eaLnBrk="1" fontAlgn="auto" hangingPunct="1">
              <a:spcBef>
                <a:spcPts val="580"/>
              </a:spcBef>
              <a:spcAft>
                <a:spcPts val="0"/>
              </a:spcAft>
              <a:buFont typeface="Arial" pitchFamily="34" charset="0"/>
              <a:buNone/>
              <a:defRPr/>
            </a:pPr>
            <a:r>
              <a:rPr lang="en-US" sz="4000" b="1" dirty="0" smtClean="0"/>
              <a:t>Debriefing Questions</a:t>
            </a:r>
          </a:p>
          <a:p>
            <a:pPr marL="857250" indent="-857250" eaLnBrk="1" fontAlgn="auto" hangingPunct="1">
              <a:spcBef>
                <a:spcPts val="580"/>
              </a:spcBef>
              <a:spcAft>
                <a:spcPts val="0"/>
              </a:spcAft>
              <a:buFont typeface="Arial" pitchFamily="34" charset="0"/>
              <a:buNone/>
              <a:defRPr/>
            </a:pPr>
            <a:r>
              <a:rPr lang="en-US" sz="3600" dirty="0" smtClean="0"/>
              <a:t>Q.1.	Was it easy to understand the location of the ICTC by just listening?</a:t>
            </a:r>
          </a:p>
          <a:p>
            <a:pPr marL="857250" indent="-857250" eaLnBrk="1" fontAlgn="auto" hangingPunct="1">
              <a:spcBef>
                <a:spcPts val="580"/>
              </a:spcBef>
              <a:spcAft>
                <a:spcPts val="0"/>
              </a:spcAft>
              <a:buFont typeface="Arial" pitchFamily="34" charset="0"/>
              <a:buNone/>
              <a:defRPr/>
            </a:pPr>
            <a:r>
              <a:rPr lang="en-US" sz="3600" dirty="0" smtClean="0"/>
              <a:t>Q.2.	Did the map help?</a:t>
            </a:r>
          </a:p>
          <a:p>
            <a:pPr marL="857250" indent="-857250" eaLnBrk="1" fontAlgn="auto" hangingPunct="1">
              <a:spcBef>
                <a:spcPts val="580"/>
              </a:spcBef>
              <a:spcAft>
                <a:spcPts val="0"/>
              </a:spcAft>
              <a:buFont typeface="Arial" pitchFamily="34" charset="0"/>
              <a:buNone/>
              <a:defRPr/>
            </a:pPr>
            <a:r>
              <a:rPr lang="en-US" sz="3600" dirty="0" smtClean="0"/>
              <a:t>Q.3.	What did we learn from this exercise?</a:t>
            </a:r>
            <a:endParaRPr lang="en-US" dirty="0" smtClean="0"/>
          </a:p>
          <a:p>
            <a:pPr marL="274320" indent="-274320" eaLnBrk="1" fontAlgn="auto" hangingPunct="1">
              <a:spcBef>
                <a:spcPts val="580"/>
              </a:spcBef>
              <a:spcAft>
                <a:spcPts val="0"/>
              </a:spcAft>
              <a:buFont typeface="Wingdings 2"/>
              <a:buNone/>
              <a:defRPr/>
            </a:pPr>
            <a:endParaRPr lang="en-US" dirty="0"/>
          </a:p>
        </p:txBody>
      </p:sp>
      <p:pic>
        <p:nvPicPr>
          <p:cNvPr id="9220" name="Picture 6"/>
          <p:cNvPicPr>
            <a:picLocks noChangeAspect="1" noChangeArrowheads="1"/>
          </p:cNvPicPr>
          <p:nvPr/>
        </p:nvPicPr>
        <p:blipFill>
          <a:blip r:embed="rId3" cstate="print"/>
          <a:srcRect/>
          <a:stretch>
            <a:fillRect/>
          </a:stretch>
        </p:blipFill>
        <p:spPr bwMode="auto">
          <a:xfrm>
            <a:off x="381000" y="457200"/>
            <a:ext cx="1981200" cy="106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133600"/>
            <a:ext cx="7924800" cy="1143000"/>
          </a:xfrm>
        </p:spPr>
        <p:txBody>
          <a:bodyPr rtlCol="0">
            <a:normAutofit/>
          </a:bodyPr>
          <a:lstStyle/>
          <a:p>
            <a:pPr algn="ctr" eaLnBrk="1" fontAlgn="auto" hangingPunct="1">
              <a:spcAft>
                <a:spcPts val="0"/>
              </a:spcAft>
              <a:defRPr/>
            </a:pPr>
            <a:r>
              <a:rPr lang="en-US" sz="4800" b="1" dirty="0" smtClean="0">
                <a:solidFill>
                  <a:schemeClr val="tx1"/>
                </a:solidFill>
                <a:effectLst>
                  <a:outerShdw blurRad="38100" dist="38100" dir="2700000" algn="tl">
                    <a:srgbClr val="000000">
                      <a:alpha val="43137"/>
                    </a:srgbClr>
                  </a:outerShdw>
                </a:effectLst>
              </a:rPr>
              <a:t>Story time</a:t>
            </a:r>
            <a:endParaRPr lang="en-US" sz="4800" b="1" dirty="0">
              <a:solidFill>
                <a:schemeClr val="tx1"/>
              </a:solidFill>
              <a:effectLst>
                <a:outerShdw blurRad="38100" dist="38100" dir="2700000" algn="tl">
                  <a:srgbClr val="000000">
                    <a:alpha val="43137"/>
                  </a:srgbClr>
                </a:outerShdw>
              </a:effectLst>
            </a:endParaRPr>
          </a:p>
        </p:txBody>
      </p:sp>
      <p:pic>
        <p:nvPicPr>
          <p:cNvPr id="10243" name="Picture 6"/>
          <p:cNvPicPr>
            <a:picLocks noChangeAspect="1" noChangeArrowheads="1"/>
          </p:cNvPicPr>
          <p:nvPr/>
        </p:nvPicPr>
        <p:blipFill>
          <a:blip r:embed="rId3" cstate="print"/>
          <a:srcRect/>
          <a:stretch>
            <a:fillRect/>
          </a:stretch>
        </p:blipFill>
        <p:spPr bwMode="auto">
          <a:xfrm>
            <a:off x="533400" y="457200"/>
            <a:ext cx="1963738" cy="1066800"/>
          </a:xfrm>
          <a:prstGeom prst="rect">
            <a:avLst/>
          </a:prstGeom>
          <a:noFill/>
          <a:ln w="9525">
            <a:noFill/>
            <a:miter lim="800000"/>
            <a:headEnd/>
            <a:tailEnd/>
          </a:ln>
        </p:spPr>
      </p:pic>
      <p:sp>
        <p:nvSpPr>
          <p:cNvPr id="4" name="Rectangle 3"/>
          <p:cNvSpPr/>
          <p:nvPr/>
        </p:nvSpPr>
        <p:spPr>
          <a:xfrm>
            <a:off x="2819400" y="685800"/>
            <a:ext cx="3067050" cy="708025"/>
          </a:xfrm>
          <a:prstGeom prst="rect">
            <a:avLst/>
          </a:prstGeom>
        </p:spPr>
        <p:txBody>
          <a:bodyPr>
            <a:spAutoFit/>
          </a:bodyPr>
          <a:lstStyle/>
          <a:p>
            <a:pPr>
              <a:defRPr/>
            </a:pPr>
            <a:r>
              <a:rPr lang="en-US" sz="4000" b="1" dirty="0">
                <a:effectLst>
                  <a:outerShdw blurRad="38100" dist="38100" dir="2700000" algn="tl">
                    <a:srgbClr val="000000">
                      <a:alpha val="43137"/>
                    </a:srgbClr>
                  </a:outerShdw>
                </a:effectLst>
                <a:latin typeface="Franklin Gothic Book"/>
                <a:ea typeface="+mj-ea"/>
                <a:cs typeface="+mj-cs"/>
              </a:rPr>
              <a:t>ACTIVITY 2</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DOODLE COUNSELLING</a:t>
            </a:r>
            <a:endParaRPr lang="en-US" b="1" dirty="0">
              <a:solidFill>
                <a:schemeClr val="tx1"/>
              </a:solidFill>
              <a:effectLst>
                <a:outerShdw blurRad="38100" dist="38100" dir="2700000" algn="tl">
                  <a:srgbClr val="000000">
                    <a:alpha val="43137"/>
                  </a:srgbClr>
                </a:outerShdw>
              </a:effectLst>
            </a:endParaRPr>
          </a:p>
        </p:txBody>
      </p:sp>
      <p:pic>
        <p:nvPicPr>
          <p:cNvPr id="4" name="Content Placeholder 3" descr="doodle.jpg"/>
          <p:cNvPicPr>
            <a:picLocks noGrp="1"/>
          </p:cNvPicPr>
          <p:nvPr>
            <p:ph sz="quarter" idx="1"/>
          </p:nvPr>
        </p:nvPicPr>
        <p:blipFill>
          <a:blip r:embed="rId3" cstate="print">
            <a:lum bright="-32000" contrast="22000"/>
          </a:blip>
          <a:stretch>
            <a:fillRect/>
          </a:stretch>
        </p:blipFill>
        <p:spPr>
          <a:xfrm>
            <a:off x="609600" y="1524000"/>
            <a:ext cx="7848600" cy="4765675"/>
          </a:xfrm>
          <a:prstGeom prst="roundRect">
            <a:avLst/>
          </a:prstGeom>
          <a:ln w="38100" cap="sq">
            <a:solidFill>
              <a:srgbClr val="000000"/>
            </a:solidFill>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153400" cy="1143000"/>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IEC</a:t>
            </a:r>
            <a:endParaRPr lang="en-US" dirty="0">
              <a:solidFill>
                <a:schemeClr val="tx1"/>
              </a:solidFill>
            </a:endParaRPr>
          </a:p>
        </p:txBody>
      </p:sp>
      <p:sp>
        <p:nvSpPr>
          <p:cNvPr id="12291" name="Content Placeholder 2"/>
          <p:cNvSpPr>
            <a:spLocks noGrp="1"/>
          </p:cNvSpPr>
          <p:nvPr>
            <p:ph sz="quarter" idx="1"/>
          </p:nvPr>
        </p:nvSpPr>
        <p:spPr>
          <a:xfrm>
            <a:off x="1676400" y="2133600"/>
            <a:ext cx="6096000" cy="3810000"/>
          </a:xfrm>
        </p:spPr>
        <p:txBody>
          <a:bodyPr/>
          <a:lstStyle/>
          <a:p>
            <a:pPr marL="511175" indent="-511175" algn="just" eaLnBrk="1" hangingPunct="1"/>
            <a:r>
              <a:rPr lang="en-US" sz="4400" b="1" smtClean="0"/>
              <a:t>Information</a:t>
            </a:r>
          </a:p>
          <a:p>
            <a:pPr marL="511175" indent="-511175" algn="just" eaLnBrk="1" hangingPunct="1"/>
            <a:r>
              <a:rPr lang="en-US" sz="4400" b="1" smtClean="0"/>
              <a:t>Education </a:t>
            </a:r>
          </a:p>
          <a:p>
            <a:pPr marL="511175" indent="-511175" algn="just" eaLnBrk="1" hangingPunct="1"/>
            <a:r>
              <a:rPr lang="en-US" sz="4400" b="1" smtClean="0"/>
              <a:t>Communication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077200" cy="1143000"/>
          </a:xfrm>
        </p:spPr>
        <p:txBody>
          <a:bodyPr rtlCol="0">
            <a:normAutofit/>
          </a:bodyPr>
          <a:lstStyle/>
          <a:p>
            <a:pPr eaLnBrk="1" fontAlgn="auto" hangingPunct="1">
              <a:spcAft>
                <a:spcPts val="0"/>
              </a:spcAft>
              <a:defRPr/>
            </a:pPr>
            <a:r>
              <a:rPr lang="en-US" b="1" dirty="0" smtClean="0">
                <a:solidFill>
                  <a:schemeClr val="tx1"/>
                </a:solidFill>
                <a:effectLst>
                  <a:outerShdw blurRad="38100" dist="38100" dir="2700000" algn="tl">
                    <a:srgbClr val="000000">
                      <a:alpha val="43137"/>
                    </a:srgbClr>
                  </a:outerShdw>
                </a:effectLst>
              </a:rPr>
              <a:t>IEC</a:t>
            </a:r>
            <a:endParaRPr lang="en-US" dirty="0">
              <a:solidFill>
                <a:schemeClr val="tx1"/>
              </a:solidFill>
            </a:endParaRPr>
          </a:p>
        </p:txBody>
      </p:sp>
      <p:sp>
        <p:nvSpPr>
          <p:cNvPr id="1026" name="Text Box 2"/>
          <p:cNvSpPr txBox="1">
            <a:spLocks noChangeArrowheads="1"/>
          </p:cNvSpPr>
          <p:nvPr/>
        </p:nvSpPr>
        <p:spPr bwMode="auto">
          <a:xfrm>
            <a:off x="1143000" y="2209800"/>
            <a:ext cx="7086600" cy="3810000"/>
          </a:xfrm>
          <a:prstGeom prst="rect">
            <a:avLst/>
          </a:prstGeom>
          <a:solidFill>
            <a:srgbClr val="FFFF00"/>
          </a:solidFill>
          <a:ln>
            <a:headEnd/>
            <a:tailEnd/>
          </a:ln>
          <a:effectLst>
            <a:glow rad="228600">
              <a:schemeClr val="accent2">
                <a:satMod val="175000"/>
                <a:alpha val="40000"/>
              </a:schemeClr>
            </a:glow>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a:lstStyle/>
          <a:p>
            <a:pPr marL="0" lvl="1">
              <a:defRPr/>
            </a:pPr>
            <a:r>
              <a:rPr lang="en-US" sz="3200" b="1" dirty="0">
                <a:solidFill>
                  <a:schemeClr val="tx1"/>
                </a:solidFill>
              </a:rPr>
              <a:t>This percent		Occurs through </a:t>
            </a:r>
          </a:p>
          <a:p>
            <a:pPr marL="0" lvl="1">
              <a:defRPr/>
            </a:pPr>
            <a:r>
              <a:rPr lang="en-US" sz="3200" b="1" dirty="0">
                <a:solidFill>
                  <a:schemeClr val="tx1"/>
                </a:solidFill>
              </a:rPr>
              <a:t>of learning….		this sense</a:t>
            </a:r>
          </a:p>
          <a:p>
            <a:pPr lvl="1">
              <a:defRPr/>
            </a:pPr>
            <a:r>
              <a:rPr lang="en-US" sz="2400" dirty="0">
                <a:solidFill>
                  <a:schemeClr val="tx1"/>
                </a:solidFill>
              </a:rPr>
              <a:t>	</a:t>
            </a:r>
          </a:p>
          <a:p>
            <a:pPr>
              <a:defRPr/>
            </a:pPr>
            <a:r>
              <a:rPr lang="en-US" sz="2400" dirty="0">
                <a:solidFill>
                  <a:schemeClr val="tx1"/>
                </a:solidFill>
              </a:rPr>
              <a:t>	</a:t>
            </a:r>
            <a:r>
              <a:rPr lang="en-US" sz="3200" dirty="0">
                <a:solidFill>
                  <a:schemeClr val="tx1"/>
                </a:solidFill>
              </a:rPr>
              <a:t>80%				Sight</a:t>
            </a:r>
          </a:p>
          <a:p>
            <a:pPr>
              <a:defRPr/>
            </a:pPr>
            <a:r>
              <a:rPr lang="en-US" sz="3200" dirty="0">
                <a:solidFill>
                  <a:schemeClr val="tx1"/>
                </a:solidFill>
              </a:rPr>
              <a:t>	10%				Hearing</a:t>
            </a:r>
          </a:p>
          <a:p>
            <a:pPr>
              <a:defRPr/>
            </a:pPr>
            <a:r>
              <a:rPr lang="en-US" sz="3200" dirty="0">
                <a:solidFill>
                  <a:schemeClr val="tx1"/>
                </a:solidFill>
              </a:rPr>
              <a:t>	5%				Touch</a:t>
            </a:r>
          </a:p>
          <a:p>
            <a:pPr>
              <a:defRPr/>
            </a:pPr>
            <a:r>
              <a:rPr lang="en-US" sz="3200" dirty="0">
                <a:solidFill>
                  <a:schemeClr val="tx1"/>
                </a:solidFill>
              </a:rPr>
              <a:t>	5%				Smell/ Taste</a:t>
            </a:r>
            <a:endParaRPr lang="en-US" sz="3200" dirty="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077200" cy="1143000"/>
          </a:xfrm>
        </p:spPr>
        <p:txBody>
          <a:bodyPr rtlCol="0">
            <a:normAutofit fontScale="90000"/>
          </a:bodyPr>
          <a:lstStyle/>
          <a:p>
            <a:pPr eaLnBrk="1" fontAlgn="auto" hangingPunct="1">
              <a:spcAft>
                <a:spcPts val="0"/>
              </a:spcAft>
              <a:defRPr/>
            </a:pPr>
            <a:r>
              <a:rPr lang="en-US" dirty="0" smtClean="0">
                <a:solidFill>
                  <a:schemeClr val="tx1"/>
                </a:solidFill>
              </a:rPr>
              <a:t>Consider the use of symbols in our everyday life</a:t>
            </a:r>
            <a:endParaRPr lang="en-US" dirty="0">
              <a:solidFill>
                <a:schemeClr val="tx1"/>
              </a:solidFill>
            </a:endParaRPr>
          </a:p>
        </p:txBody>
      </p:sp>
      <p:pic>
        <p:nvPicPr>
          <p:cNvPr id="14339" name="Content Placeholder 4" descr="2011-03-12 13.13.52.jpg"/>
          <p:cNvPicPr>
            <a:picLocks noGrp="1" noChangeAspect="1"/>
          </p:cNvPicPr>
          <p:nvPr>
            <p:ph sz="quarter" idx="1"/>
          </p:nvPr>
        </p:nvPicPr>
        <p:blipFill>
          <a:blip r:embed="rId3" cstate="print"/>
          <a:srcRect r="16212" b="31245"/>
          <a:stretch>
            <a:fillRect/>
          </a:stretch>
        </p:blipFill>
        <p:spPr>
          <a:xfrm rot="20906769">
            <a:off x="936625" y="2374900"/>
            <a:ext cx="3384550" cy="2082800"/>
          </a:xfrm>
          <a:ln w="38100">
            <a:solidFill>
              <a:schemeClr val="tx1"/>
            </a:solidFill>
          </a:ln>
        </p:spPr>
      </p:pic>
      <p:pic>
        <p:nvPicPr>
          <p:cNvPr id="14340" name="Content Placeholder 5" descr="2011-03-18 11.19.54.jpg"/>
          <p:cNvPicPr>
            <a:picLocks noGrp="1" noChangeAspect="1"/>
          </p:cNvPicPr>
          <p:nvPr>
            <p:ph sz="quarter" idx="2"/>
          </p:nvPr>
        </p:nvPicPr>
        <p:blipFill>
          <a:blip r:embed="rId4" cstate="print"/>
          <a:srcRect t="7712" b="7562"/>
          <a:stretch>
            <a:fillRect/>
          </a:stretch>
        </p:blipFill>
        <p:spPr>
          <a:xfrm rot="5920693">
            <a:off x="4583907" y="2505869"/>
            <a:ext cx="4038600" cy="2566987"/>
          </a:xfrm>
          <a:ln w="38100">
            <a:solidFill>
              <a:schemeClr val="tx1"/>
            </a:solidFill>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4316</TotalTime>
  <Words>3324</Words>
  <Application>Microsoft Office PowerPoint</Application>
  <PresentationFormat>On-screen Show (4:3)</PresentationFormat>
  <Paragraphs>273</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Equity</vt:lpstr>
      <vt:lpstr>Use of IEC Materials at the ICTC</vt:lpstr>
      <vt:lpstr>Objectives</vt:lpstr>
      <vt:lpstr> Demonstration</vt:lpstr>
      <vt:lpstr>ACTIVITY 1: DEMONSTRATION</vt:lpstr>
      <vt:lpstr>Story time</vt:lpstr>
      <vt:lpstr>DOODLE COUNSELLING</vt:lpstr>
      <vt:lpstr>IEC</vt:lpstr>
      <vt:lpstr>IEC</vt:lpstr>
      <vt:lpstr>Consider the use of symbols in our everyday life</vt:lpstr>
      <vt:lpstr>Advantages of IEC for the Counsellor</vt:lpstr>
      <vt:lpstr>Advantages of IEC for the Client</vt:lpstr>
      <vt:lpstr>Slide 12</vt:lpstr>
      <vt:lpstr> Role Plays</vt:lpstr>
      <vt:lpstr>Debriefing Questions</vt:lpstr>
      <vt:lpstr>1. FILMS </vt:lpstr>
      <vt:lpstr>2. FLIP BOOKS / FLASH CARDS</vt:lpstr>
      <vt:lpstr>3. WALL CHARTS</vt:lpstr>
      <vt:lpstr>4. POSTERS</vt:lpstr>
      <vt:lpstr>5. HANDOUTS / LEAFLETS</vt:lpstr>
      <vt:lpstr>6. BOOKLETS</vt:lpstr>
      <vt:lpstr>7. MODELS</vt:lpstr>
      <vt:lpstr>8. GAMES </vt:lpstr>
      <vt:lpstr>Opportunities to Use IEC</vt:lpstr>
      <vt:lpstr>Some Key Points for IEC</vt:lpstr>
      <vt:lpstr>Use of IEC Materials in Counselling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Basics of Antiretroviral Therapy</dc:title>
  <dc:creator>Rajesh Singh</dc:creator>
  <cp:lastModifiedBy>Rajesh Singh</cp:lastModifiedBy>
  <cp:revision>434</cp:revision>
  <dcterms:created xsi:type="dcterms:W3CDTF">2006-08-16T00:00:00Z</dcterms:created>
  <dcterms:modified xsi:type="dcterms:W3CDTF">2011-09-07T15:08:52Z</dcterms:modified>
</cp:coreProperties>
</file>